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78" r:id="rId2"/>
    <p:sldId id="268" r:id="rId3"/>
    <p:sldId id="297" r:id="rId4"/>
    <p:sldId id="259" r:id="rId5"/>
    <p:sldId id="293" r:id="rId6"/>
    <p:sldId id="270" r:id="rId7"/>
    <p:sldId id="272" r:id="rId8"/>
    <p:sldId id="273" r:id="rId9"/>
    <p:sldId id="291" r:id="rId10"/>
    <p:sldId id="260" r:id="rId11"/>
    <p:sldId id="282" r:id="rId12"/>
    <p:sldId id="292" r:id="rId13"/>
    <p:sldId id="290" r:id="rId14"/>
    <p:sldId id="269" r:id="rId15"/>
    <p:sldId id="294" r:id="rId16"/>
    <p:sldId id="295" r:id="rId17"/>
    <p:sldId id="296" r:id="rId18"/>
    <p:sldId id="298" r:id="rId19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mber Rigney" initials="" lastIdx="9" clrIdx="0"/>
  <p:cmAuthor id="1" name="Katie Vignery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5"/>
    <a:srgbClr val="FFFFCB"/>
    <a:srgbClr val="FFFFC1"/>
    <a:srgbClr val="FFFFB7"/>
    <a:srgbClr val="FFFFA3"/>
    <a:srgbClr val="FFFF99"/>
    <a:srgbClr val="FF9900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27" autoAdjust="0"/>
  </p:normalViewPr>
  <p:slideViewPr>
    <p:cSldViewPr>
      <p:cViewPr>
        <p:scale>
          <a:sx n="75" d="100"/>
          <a:sy n="75" d="100"/>
        </p:scale>
        <p:origin x="-1236" y="66"/>
      </p:cViewPr>
      <p:guideLst>
        <p:guide orient="horz" pos="864"/>
        <p:guide orient="horz" pos="2592"/>
        <p:guide orient="horz" pos="3744"/>
        <p:guide pos="5424"/>
        <p:guide pos="336"/>
        <p:guide pos="3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E98A6C9-8519-4A0F-94B2-8573F0F353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30700"/>
            <a:ext cx="54864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3B27BC-95A9-49B6-AC05-876CBED3B00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D094C4-4759-4DDA-A510-05CCA0A1B7D9}" type="slidenum">
              <a:rPr lang="en-US"/>
              <a:pPr/>
              <a:t>1</a:t>
            </a:fld>
            <a:endParaRPr lang="en-US"/>
          </a:p>
        </p:txBody>
      </p:sp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F92BA6-657C-4D45-B69B-6B34F3674B65}" type="slidenum">
              <a:rPr lang="en-US"/>
              <a:pPr/>
              <a:t>12</a:t>
            </a:fld>
            <a:endParaRPr lang="en-US"/>
          </a:p>
        </p:txBody>
      </p:sp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16E8E3-735C-438E-A853-AC96ADAC1F97}" type="slidenum">
              <a:rPr lang="en-US"/>
              <a:pPr/>
              <a:t>13</a:t>
            </a:fld>
            <a:endParaRPr lang="en-US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1F36D2-1B71-4AE3-86D5-011BC8440C83}" type="slidenum">
              <a:rPr lang="en-US"/>
              <a:pPr/>
              <a:t>14</a:t>
            </a:fld>
            <a:endParaRPr lang="en-US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7098A6-F31B-45BC-AAC4-F388C2CB2976}" type="slidenum">
              <a:rPr lang="en-US"/>
              <a:pPr/>
              <a:t>15</a:t>
            </a:fld>
            <a:endParaRPr lang="en-US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01D75-1F93-4BEE-BD46-2C95B98F634E}" type="slidenum">
              <a:rPr lang="en-US"/>
              <a:pPr/>
              <a:t>16</a:t>
            </a:fld>
            <a:endParaRPr lang="en-US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FCA7FB-6684-4F1D-A234-36598FCB9DEA}" type="slidenum">
              <a:rPr lang="en-US"/>
              <a:pPr/>
              <a:t>17</a:t>
            </a:fld>
            <a:endParaRPr lang="en-US"/>
          </a:p>
        </p:txBody>
      </p:sp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C7088F-A88A-4874-9FE7-795481546675}" type="slidenum">
              <a:rPr lang="en-US"/>
              <a:pPr/>
              <a:t>18</a:t>
            </a:fld>
            <a:endParaRPr lang="en-US"/>
          </a:p>
        </p:txBody>
      </p:sp>
      <p:sp>
        <p:nvSpPr>
          <p:cNvPr id="98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8B0414-6AA1-4868-8427-65C8097CC416}" type="slidenum">
              <a:rPr lang="en-US"/>
              <a:pPr/>
              <a:t>2</a:t>
            </a:fld>
            <a:endParaRPr lang="en-US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0CD86-7AD6-4E88-B57F-8FCCB5804E63}" type="slidenum">
              <a:rPr lang="en-US"/>
              <a:pPr/>
              <a:t>3</a:t>
            </a:fld>
            <a:endParaRPr lang="en-US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AC9041-8B0E-49F2-B3BD-6D451AAC4D74}" type="slidenum">
              <a:rPr lang="en-US"/>
              <a:pPr/>
              <a:t>4</a:t>
            </a:fld>
            <a:endParaRPr lang="en-US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F1CE6-A560-4F2E-9C28-34749A42F19B}" type="slidenum">
              <a:rPr lang="en-US"/>
              <a:pPr/>
              <a:t>5</a:t>
            </a:fld>
            <a:endParaRPr lang="en-US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D73D28-BEE6-473C-88E1-02DF266C4795}" type="slidenum">
              <a:rPr lang="en-US"/>
              <a:pPr/>
              <a:t>6</a:t>
            </a:fld>
            <a:endParaRPr lang="en-US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BAC111-E37B-4E2F-B605-2AE3972C1678}" type="slidenum">
              <a:rPr lang="en-US"/>
              <a:pPr/>
              <a:t>8</a:t>
            </a:fld>
            <a:endParaRPr lang="en-US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84EC96-1E43-4A9A-B667-90C7EDEB0D2B}" type="slidenum">
              <a:rPr lang="en-US"/>
              <a:pPr/>
              <a:t>9</a:t>
            </a:fld>
            <a:endParaRPr lang="en-US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588F00-39DC-47C0-862C-8FF696253F4C}" type="slidenum">
              <a:rPr lang="en-US"/>
              <a:pPr/>
              <a:t>10</a:t>
            </a:fld>
            <a:endParaRPr lang="en-US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50838"/>
            <a:ext cx="2057400" cy="5775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0838"/>
            <a:ext cx="6019800" cy="5775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file:///D:\Credits.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08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AutoShape 7">
            <a:hlinkClick r:id="rId14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7620000" y="6019800"/>
            <a:ext cx="609600" cy="838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AutoShape 8">
            <a:hlinkClick r:id="" action="ppaction://hlinkshowjump?jump=previousslide" highlightClick="1"/>
          </p:cNvPr>
          <p:cNvSpPr>
            <a:spLocks noChangeArrowheads="1"/>
          </p:cNvSpPr>
          <p:nvPr userDrawn="1"/>
        </p:nvSpPr>
        <p:spPr bwMode="auto">
          <a:xfrm>
            <a:off x="6172200" y="6019800"/>
            <a:ext cx="685800" cy="838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AutoShape 9">
            <a:hlinkClick r:id="" action="ppaction://hlinkshowjump?jump=nextslide" highlightClick="1"/>
          </p:cNvPr>
          <p:cNvSpPr>
            <a:spLocks noChangeArrowheads="1"/>
          </p:cNvSpPr>
          <p:nvPr userDrawn="1"/>
        </p:nvSpPr>
        <p:spPr bwMode="auto">
          <a:xfrm>
            <a:off x="6934200" y="6019800"/>
            <a:ext cx="685800" cy="838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AutoShape 10">
            <a:hlinkClick r:id="" action="ppaction://hlinkshowjump?jump=endshow" highlightClick="1"/>
          </p:cNvPr>
          <p:cNvSpPr>
            <a:spLocks noChangeArrowheads="1"/>
          </p:cNvSpPr>
          <p:nvPr userDrawn="1"/>
        </p:nvSpPr>
        <p:spPr bwMode="auto">
          <a:xfrm>
            <a:off x="8382000" y="6019800"/>
            <a:ext cx="533400" cy="838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1">
            <a:hlinkClick r:id="rId15" action="ppaction://hlinkpres?slideindex=1&amp;slidetitle="/>
          </p:cNvPr>
          <p:cNvSpPr>
            <a:spLocks noChangeArrowheads="1"/>
          </p:cNvSpPr>
          <p:nvPr userDrawn="1"/>
        </p:nvSpPr>
        <p:spPr bwMode="auto">
          <a:xfrm>
            <a:off x="4953000" y="66294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rtl="0" fontAlgn="base">
        <a:spcBef>
          <a:spcPct val="0"/>
        </a:spcBef>
        <a:spcAft>
          <a:spcPct val="0"/>
        </a:spcAft>
        <a:defRPr sz="2500" b="1">
          <a:solidFill>
            <a:srgbClr val="FFFFA3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500" b="1">
          <a:solidFill>
            <a:srgbClr val="FFFFA3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500" b="1">
          <a:solidFill>
            <a:srgbClr val="FFFFA3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500" b="1">
          <a:solidFill>
            <a:srgbClr val="FFFFA3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500" b="1">
          <a:solidFill>
            <a:srgbClr val="FFFFA3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500" b="1">
          <a:solidFill>
            <a:srgbClr val="FFFFA3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500" b="1">
          <a:solidFill>
            <a:srgbClr val="FFFFA3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500" b="1">
          <a:solidFill>
            <a:srgbClr val="FFFFA3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500" b="1">
          <a:solidFill>
            <a:srgbClr val="FFFFA3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image" Target="../media/image2.jpeg"/><Relationship Id="rId7" Type="http://schemas.openxmlformats.org/officeDocument/2006/relationships/slide" Target="slide1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2.xml"/><Relationship Id="rId9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839788" y="1754188"/>
            <a:ext cx="7770812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99"/>
                </a:solidFill>
                <a:hlinkClick r:id="rId4" action="ppaction://hlinksldjump"/>
              </a:rPr>
              <a:t>What Characters Tell Us</a:t>
            </a:r>
            <a:endParaRPr lang="en-US" sz="2400">
              <a:solidFill>
                <a:srgbClr val="FFFF99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99"/>
                </a:solidFill>
                <a:hlinkClick r:id="rId5" action="ppaction://hlinksldjump"/>
              </a:rPr>
              <a:t>Direct Characterization</a:t>
            </a:r>
            <a:endParaRPr lang="en-US" sz="2400">
              <a:solidFill>
                <a:srgbClr val="FFFF99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99"/>
                </a:solidFill>
                <a:hlinkClick r:id="rId6" action="ppaction://hlinksldjump"/>
              </a:rPr>
              <a:t>Indirect Characterization</a:t>
            </a:r>
            <a:endParaRPr lang="en-US" sz="2400">
              <a:solidFill>
                <a:srgbClr val="FFFF99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99"/>
                </a:solidFill>
                <a:hlinkClick r:id="rId7" action="ppaction://hlinksldjump"/>
              </a:rPr>
              <a:t>Dramatic Monologue and Soliloquy</a:t>
            </a:r>
            <a:endParaRPr lang="en-US" sz="2400">
              <a:solidFill>
                <a:srgbClr val="FFFF99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99"/>
                </a:solidFill>
                <a:hlinkClick r:id="rId8" action="ppaction://hlinksldjump"/>
              </a:rPr>
              <a:t>Flat, Round, and Stock Characters</a:t>
            </a:r>
            <a:endParaRPr lang="en-US" sz="2400">
              <a:solidFill>
                <a:srgbClr val="FFFF99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99"/>
                </a:solidFill>
                <a:hlinkClick r:id="rId9" action="ppaction://hlinksldjump"/>
              </a:rPr>
              <a:t>Practice</a:t>
            </a:r>
            <a:endParaRPr lang="en-US" sz="2400">
              <a:solidFill>
                <a:srgbClr val="FFFF99"/>
              </a:solidFill>
            </a:endParaRPr>
          </a:p>
        </p:txBody>
      </p:sp>
      <p:sp>
        <p:nvSpPr>
          <p:cNvPr id="25620" name="AutoShape 20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7543800" y="5943600"/>
            <a:ext cx="762000" cy="914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Characters</a:t>
            </a:r>
          </a:p>
        </p:txBody>
      </p:sp>
      <p:sp>
        <p:nvSpPr>
          <p:cNvPr id="25624" name="AutoShape 24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6096000" y="5943600"/>
            <a:ext cx="762000" cy="914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533400" y="1371600"/>
            <a:ext cx="221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</a:rPr>
              <a:t>Feature Menu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33400" y="1370013"/>
            <a:ext cx="8077200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314700" algn="l"/>
              </a:tabLst>
            </a:pPr>
            <a:r>
              <a:rPr lang="en-US" sz="2400" b="1">
                <a:solidFill>
                  <a:srgbClr val="FF9900"/>
                </a:solidFill>
              </a:rPr>
              <a:t>Effects on Others</a:t>
            </a:r>
          </a:p>
          <a:p>
            <a:pPr>
              <a:spcBef>
                <a:spcPct val="50000"/>
              </a:spcBef>
              <a:tabLst>
                <a:tab pos="3314700" algn="l"/>
              </a:tabLst>
            </a:pPr>
            <a:r>
              <a:rPr lang="en-US" sz="2400">
                <a:solidFill>
                  <a:srgbClr val="FFFF99"/>
                </a:solidFill>
              </a:rPr>
              <a:t>The effect a character has on others also helps readers understand what the character is like. 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Indirect Characterization</a:t>
            </a:r>
          </a:p>
        </p:txBody>
      </p:sp>
      <p:pic>
        <p:nvPicPr>
          <p:cNvPr id="6162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43850" y="2501900"/>
            <a:ext cx="133350" cy="88900"/>
          </a:xfrm>
          <a:prstGeom prst="rect">
            <a:avLst/>
          </a:prstGeom>
          <a:noFill/>
        </p:spPr>
      </p:pic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533400" y="3124200"/>
            <a:ext cx="8077200" cy="19970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The children of the village . . . would shout with joy whenever he approached. . . . Whenever he went dodging about the village he was surrounded by a troop of them . . . and not a dog would bark at him throughout the neighborhood.</a:t>
            </a:r>
          </a:p>
          <a:p>
            <a:pPr algn="r">
              <a:spcBef>
                <a:spcPct val="25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	</a:t>
            </a:r>
            <a:r>
              <a:rPr lang="en-US" sz="1600">
                <a:solidFill>
                  <a:srgbClr val="003300"/>
                </a:solidFill>
              </a:rPr>
              <a:t>from “Rip Van Winkle” by Washington Irving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6019800" y="1447800"/>
            <a:ext cx="25908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99"/>
                </a:solidFill>
              </a:rPr>
              <a:t>In what indirect ways does the writer reveal character in this passage?</a:t>
            </a:r>
          </a:p>
        </p:txBody>
      </p:sp>
      <p:sp>
        <p:nvSpPr>
          <p:cNvPr id="30742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Indirect Characterization</a:t>
            </a:r>
          </a:p>
        </p:txBody>
      </p:sp>
      <p:pic>
        <p:nvPicPr>
          <p:cNvPr id="30743" name="Picture 2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80313" y="2932113"/>
            <a:ext cx="1030287" cy="420687"/>
          </a:xfrm>
          <a:prstGeom prst="rect">
            <a:avLst/>
          </a:prstGeom>
          <a:noFill/>
        </p:spPr>
      </p:pic>
      <p:pic>
        <p:nvPicPr>
          <p:cNvPr id="30744" name="Picture 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4267200"/>
            <a:ext cx="133350" cy="88900"/>
          </a:xfrm>
          <a:prstGeom prst="rect">
            <a:avLst/>
          </a:prstGeom>
          <a:noFill/>
        </p:spPr>
      </p:pic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6553200" y="5653088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99"/>
                </a:solidFill>
              </a:rPr>
              <a:t>[End of Section]</a:t>
            </a:r>
          </a:p>
        </p:txBody>
      </p:sp>
      <p:sp>
        <p:nvSpPr>
          <p:cNvPr id="30748" name="AutoShape 28"/>
          <p:cNvSpPr>
            <a:spLocks noChangeArrowheads="1"/>
          </p:cNvSpPr>
          <p:nvPr/>
        </p:nvSpPr>
        <p:spPr bwMode="auto">
          <a:xfrm>
            <a:off x="533400" y="1089025"/>
            <a:ext cx="2286000" cy="1066800"/>
          </a:xfrm>
          <a:prstGeom prst="roundRect">
            <a:avLst>
              <a:gd name="adj" fmla="val 16667"/>
            </a:avLst>
          </a:prstGeom>
          <a:solidFill>
            <a:srgbClr val="3366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528638" y="1116013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99"/>
                </a:solidFill>
              </a:rPr>
              <a:t>Quick Check</a:t>
            </a:r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533400" y="1600200"/>
            <a:ext cx="5257800" cy="28289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	[Rip] would never refuse to assist a neighbor even in the roughest toil, and was a foremost man at all country frolics for husking corn, or building stone fences; the women of the village too used to employ him to run their errands . . . </a:t>
            </a:r>
          </a:p>
          <a:p>
            <a:pPr algn="r">
              <a:lnSpc>
                <a:spcPct val="115000"/>
              </a:lnSpc>
              <a:tabLst>
                <a:tab pos="457200" algn="l"/>
              </a:tabLst>
            </a:pPr>
            <a:r>
              <a:rPr lang="en-US" sz="1600">
                <a:solidFill>
                  <a:srgbClr val="003300"/>
                </a:solidFill>
              </a:rPr>
              <a:t>from “Rip Van Winkle” by Washington Irving</a:t>
            </a:r>
          </a:p>
        </p:txBody>
      </p:sp>
      <p:sp>
        <p:nvSpPr>
          <p:cNvPr id="30751" name="AutoShape 3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934200" y="6019800"/>
            <a:ext cx="685800" cy="838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/>
      <p:bldP spid="307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0" name="AutoShape 30"/>
          <p:cNvSpPr>
            <a:spLocks noChangeArrowheads="1"/>
          </p:cNvSpPr>
          <p:nvPr/>
        </p:nvSpPr>
        <p:spPr bwMode="auto">
          <a:xfrm>
            <a:off x="533400" y="1089025"/>
            <a:ext cx="2286000" cy="1066800"/>
          </a:xfrm>
          <a:prstGeom prst="roundRect">
            <a:avLst>
              <a:gd name="adj" fmla="val 16667"/>
            </a:avLst>
          </a:prstGeom>
          <a:solidFill>
            <a:srgbClr val="3366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Indirect Characterization</a:t>
            </a: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6019800" y="3260725"/>
            <a:ext cx="2590800" cy="1616075"/>
          </a:xfrm>
          <a:prstGeom prst="rect">
            <a:avLst/>
          </a:prstGeom>
          <a:solidFill>
            <a:srgbClr val="993300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The writer describes Rip’s actions—he always helps others. </a:t>
            </a:r>
          </a:p>
        </p:txBody>
      </p:sp>
      <p:pic>
        <p:nvPicPr>
          <p:cNvPr id="71690" name="Picture 1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3675" y="5522913"/>
            <a:ext cx="796925" cy="420687"/>
          </a:xfrm>
          <a:prstGeom prst="rect">
            <a:avLst/>
          </a:prstGeom>
          <a:noFill/>
        </p:spPr>
      </p:pic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6019800" y="1447800"/>
            <a:ext cx="25908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99"/>
                </a:solidFill>
              </a:rPr>
              <a:t>In what indirect ways does the writer reveal character in this passage?</a:t>
            </a:r>
          </a:p>
        </p:txBody>
      </p:sp>
      <p:sp>
        <p:nvSpPr>
          <p:cNvPr id="71711" name="Text Box 31"/>
          <p:cNvSpPr txBox="1">
            <a:spLocks noChangeArrowheads="1"/>
          </p:cNvSpPr>
          <p:nvPr/>
        </p:nvSpPr>
        <p:spPr bwMode="auto">
          <a:xfrm>
            <a:off x="528638" y="1116013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99"/>
                </a:solidFill>
              </a:rPr>
              <a:t>Quick Check</a:t>
            </a:r>
            <a:endParaRPr lang="en-US" sz="2400">
              <a:solidFill>
                <a:srgbClr val="FFFF99"/>
              </a:solidFill>
            </a:endParaRPr>
          </a:p>
        </p:txBody>
      </p:sp>
      <p:sp>
        <p:nvSpPr>
          <p:cNvPr id="71713" name="AutoShape 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15000" y="6019800"/>
            <a:ext cx="2590800" cy="838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4" name="Text Box 34"/>
          <p:cNvSpPr txBox="1">
            <a:spLocks noChangeArrowheads="1"/>
          </p:cNvSpPr>
          <p:nvPr/>
        </p:nvSpPr>
        <p:spPr bwMode="auto">
          <a:xfrm>
            <a:off x="533400" y="1600200"/>
            <a:ext cx="5257800" cy="28289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	[Rip] would never refuse to assist a neighbor even in the roughest toil, and was a foremost man at all country frolics for husking corn, or building stone fences; the women of the village too used to employ him to run their errands . . . </a:t>
            </a:r>
          </a:p>
          <a:p>
            <a:pPr algn="r">
              <a:lnSpc>
                <a:spcPct val="115000"/>
              </a:lnSpc>
              <a:tabLst>
                <a:tab pos="457200" algn="l"/>
              </a:tabLst>
            </a:pPr>
            <a:r>
              <a:rPr lang="en-US" sz="1600">
                <a:solidFill>
                  <a:srgbClr val="003300"/>
                </a:solidFill>
              </a:rPr>
              <a:t>from “Rip Van Winkle” by Washington Irving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528638" y="1370013"/>
            <a:ext cx="8077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114800" algn="l"/>
              </a:tabLst>
            </a:pPr>
            <a:r>
              <a:rPr lang="en-US" sz="2400">
                <a:solidFill>
                  <a:srgbClr val="FFFF99"/>
                </a:solidFill>
              </a:rPr>
              <a:t>Characters are also important in poetry and plays. One way that poets and playwrights can develop characters is by letting them speak for </a:t>
            </a:r>
            <a:br>
              <a:rPr lang="en-US" sz="2400">
                <a:solidFill>
                  <a:srgbClr val="FFFF99"/>
                </a:solidFill>
              </a:rPr>
            </a:br>
            <a:r>
              <a:rPr lang="en-US" sz="2400">
                <a:solidFill>
                  <a:srgbClr val="FFFF99"/>
                </a:solidFill>
              </a:rPr>
              <a:t>themselves.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528638" y="3001963"/>
            <a:ext cx="808196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A </a:t>
            </a:r>
            <a:r>
              <a:rPr lang="en-US" sz="2400" b="1">
                <a:solidFill>
                  <a:srgbClr val="FFFF99"/>
                </a:solidFill>
              </a:rPr>
              <a:t>dramatic monologue</a:t>
            </a:r>
            <a:r>
              <a:rPr lang="en-US" sz="2400">
                <a:solidFill>
                  <a:srgbClr val="FFFF99"/>
                </a:solidFill>
              </a:rPr>
              <a:t> is a poem in which a single character talks to one or more silent listeners.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Dramatic Monologue and Soliloquy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528638" y="4375150"/>
            <a:ext cx="808196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A </a:t>
            </a:r>
            <a:r>
              <a:rPr lang="en-US" sz="2400" b="1">
                <a:solidFill>
                  <a:srgbClr val="FFFF99"/>
                </a:solidFill>
              </a:rPr>
              <a:t>soliloquy</a:t>
            </a:r>
            <a:r>
              <a:rPr lang="en-US" sz="2400">
                <a:solidFill>
                  <a:srgbClr val="FFFF99"/>
                </a:solidFill>
              </a:rPr>
              <a:t> is a scene in a play in which a lone character tells his or her thoughts directly to the audience.</a:t>
            </a:r>
          </a:p>
        </p:txBody>
      </p:sp>
      <p:pic>
        <p:nvPicPr>
          <p:cNvPr id="6964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2730500"/>
            <a:ext cx="133350" cy="88900"/>
          </a:xfrm>
          <a:prstGeom prst="rect">
            <a:avLst/>
          </a:prstGeom>
          <a:noFill/>
        </p:spPr>
      </p:pic>
      <p:pic>
        <p:nvPicPr>
          <p:cNvPr id="6964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949700"/>
            <a:ext cx="133350" cy="88900"/>
          </a:xfrm>
          <a:prstGeom prst="rect">
            <a:avLst/>
          </a:prstGeom>
          <a:noFill/>
        </p:spPr>
      </p:pic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6553200" y="5653088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99"/>
                </a:solidFill>
              </a:rPr>
              <a:t>[End of Section]</a:t>
            </a:r>
          </a:p>
        </p:txBody>
      </p:sp>
      <p:sp>
        <p:nvSpPr>
          <p:cNvPr id="69654" name="AutoShape 22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72200" y="6019800"/>
            <a:ext cx="685800" cy="838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/>
      <p:bldP spid="69638" grpId="0" build="p" bldLvl="3"/>
      <p:bldP spid="696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9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Flat, Round, and Stock Characters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528638" y="1370013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314700" algn="l"/>
              </a:tabLst>
            </a:pPr>
            <a:r>
              <a:rPr lang="en-US" sz="2400" b="1">
                <a:solidFill>
                  <a:srgbClr val="FF9900"/>
                </a:solidFill>
              </a:rPr>
              <a:t>Flat characters</a:t>
            </a:r>
            <a:endParaRPr lang="en-US" sz="2400">
              <a:solidFill>
                <a:srgbClr val="FFFF99"/>
              </a:solidFill>
            </a:endParaRP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528638" y="1920875"/>
            <a:ext cx="434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have only one or two character traits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528638" y="2835275"/>
            <a:ext cx="434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can be described in a few words</a:t>
            </a:r>
          </a:p>
        </p:txBody>
      </p:sp>
      <p:pic>
        <p:nvPicPr>
          <p:cNvPr id="16416" name="Picture 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1850" y="1600200"/>
            <a:ext cx="133350" cy="88900"/>
          </a:xfrm>
          <a:prstGeom prst="rect">
            <a:avLst/>
          </a:prstGeom>
          <a:noFill/>
        </p:spPr>
      </p:pic>
      <p:pic>
        <p:nvPicPr>
          <p:cNvPr id="16417" name="Picture 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2514600"/>
            <a:ext cx="133350" cy="88900"/>
          </a:xfrm>
          <a:prstGeom prst="rect">
            <a:avLst/>
          </a:prstGeom>
          <a:noFill/>
        </p:spPr>
      </p:pic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528638" y="3749675"/>
            <a:ext cx="434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are usually minor characters</a:t>
            </a:r>
          </a:p>
        </p:txBody>
      </p:sp>
      <p:pic>
        <p:nvPicPr>
          <p:cNvPr id="16419" name="Picture 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429000"/>
            <a:ext cx="133350" cy="88900"/>
          </a:xfrm>
          <a:prstGeom prst="rect">
            <a:avLst/>
          </a:prstGeom>
          <a:noFill/>
        </p:spPr>
      </p:pic>
      <p:pic>
        <p:nvPicPr>
          <p:cNvPr id="16428" name="Picture 44" descr="c02ele1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3962400"/>
            <a:ext cx="2543175" cy="1743075"/>
          </a:xfrm>
          <a:prstGeom prst="rect">
            <a:avLst/>
          </a:prstGeom>
          <a:noFill/>
        </p:spPr>
      </p:pic>
      <p:pic>
        <p:nvPicPr>
          <p:cNvPr id="16429" name="Picture 45" descr="c02ele1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2066925"/>
            <a:ext cx="2543175" cy="17430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4" grpId="0" build="p" bldLvl="3"/>
      <p:bldP spid="16415" grpId="0" build="p" bldLvl="3"/>
      <p:bldP spid="16418" grpId="0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Flat, Round, and Stock Characters</a:t>
            </a: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528638" y="1370013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314700" algn="l"/>
              </a:tabLst>
            </a:pPr>
            <a:r>
              <a:rPr lang="en-US" sz="2400" b="1">
                <a:solidFill>
                  <a:srgbClr val="FF9900"/>
                </a:solidFill>
              </a:rPr>
              <a:t>Round characters</a:t>
            </a:r>
            <a:endParaRPr lang="en-US" sz="2400">
              <a:solidFill>
                <a:srgbClr val="FFFF99"/>
              </a:solidFill>
            </a:endParaRP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528638" y="1920875"/>
            <a:ext cx="3657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have many character traits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528638" y="2835275"/>
            <a:ext cx="3886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are complex, like real people</a:t>
            </a:r>
          </a:p>
        </p:txBody>
      </p:sp>
      <p:pic>
        <p:nvPicPr>
          <p:cNvPr id="8397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2850" y="1600200"/>
            <a:ext cx="133350" cy="88900"/>
          </a:xfrm>
          <a:prstGeom prst="rect">
            <a:avLst/>
          </a:prstGeom>
          <a:noFill/>
        </p:spPr>
      </p:pic>
      <p:pic>
        <p:nvPicPr>
          <p:cNvPr id="8397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578100"/>
            <a:ext cx="133350" cy="88900"/>
          </a:xfrm>
          <a:prstGeom prst="rect">
            <a:avLst/>
          </a:prstGeom>
          <a:noFill/>
        </p:spPr>
      </p:pic>
      <p:sp>
        <p:nvSpPr>
          <p:cNvPr id="83977" name="Text Box 9"/>
          <p:cNvSpPr txBox="1">
            <a:spLocks noChangeArrowheads="1"/>
          </p:cNvSpPr>
          <p:nvPr/>
        </p:nvSpPr>
        <p:spPr bwMode="auto">
          <a:xfrm>
            <a:off x="528638" y="3749675"/>
            <a:ext cx="3505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are often major characters</a:t>
            </a:r>
          </a:p>
        </p:txBody>
      </p:sp>
      <p:pic>
        <p:nvPicPr>
          <p:cNvPr id="8397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4650" y="3492500"/>
            <a:ext cx="133350" cy="88900"/>
          </a:xfrm>
          <a:prstGeom prst="rect">
            <a:avLst/>
          </a:prstGeom>
          <a:noFill/>
        </p:spPr>
      </p:pic>
      <p:pic>
        <p:nvPicPr>
          <p:cNvPr id="83990" name="Picture 22" descr="c02ele1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43450" y="2209800"/>
            <a:ext cx="3486150" cy="25431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3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build="p" bldLvl="3"/>
      <p:bldP spid="83973" grpId="0" build="p" bldLvl="3"/>
      <p:bldP spid="83977" grpId="0" build="p" bldLvl="3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Flat, Round, and Stock Characters</a:t>
            </a: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528638" y="1370013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314700" algn="l"/>
              </a:tabLst>
            </a:pPr>
            <a:r>
              <a:rPr lang="en-US" sz="2400" b="1">
                <a:solidFill>
                  <a:srgbClr val="FF9900"/>
                </a:solidFill>
              </a:rPr>
              <a:t>Stock characters</a:t>
            </a:r>
            <a:endParaRPr lang="en-US" sz="2400">
              <a:solidFill>
                <a:srgbClr val="FFFF99"/>
              </a:solidFill>
            </a:endParaRP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528638" y="1906588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fit readers’ preconceived ideas about “types,” such as mad scientists or nagging wives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533400" y="28194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are not complex like real people</a:t>
            </a:r>
          </a:p>
        </p:txBody>
      </p:sp>
      <p:pic>
        <p:nvPicPr>
          <p:cNvPr id="8602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00450" y="1600200"/>
            <a:ext cx="133350" cy="88900"/>
          </a:xfrm>
          <a:prstGeom prst="rect">
            <a:avLst/>
          </a:prstGeom>
          <a:noFill/>
        </p:spPr>
      </p:pic>
      <p:pic>
        <p:nvPicPr>
          <p:cNvPr id="8602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2514600"/>
            <a:ext cx="133350" cy="88900"/>
          </a:xfrm>
          <a:prstGeom prst="rect">
            <a:avLst/>
          </a:prstGeom>
          <a:noFill/>
        </p:spPr>
      </p:pic>
      <p:sp>
        <p:nvSpPr>
          <p:cNvPr id="86028" name="Text Box 12"/>
          <p:cNvSpPr txBox="1">
            <a:spLocks noChangeArrowheads="1"/>
          </p:cNvSpPr>
          <p:nvPr/>
        </p:nvSpPr>
        <p:spPr bwMode="auto">
          <a:xfrm>
            <a:off x="533400" y="3657600"/>
            <a:ext cx="8077200" cy="16176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	[Rip’s] wife kept continually dinning in his ears about his idleness, his carelessness, and the ruin he was bringing on the family. Morning, noon, and night, her tongue was incessantly going. . . .</a:t>
            </a:r>
          </a:p>
          <a:p>
            <a:pPr algn="r">
              <a:spcBef>
                <a:spcPct val="25000"/>
              </a:spcBef>
              <a:tabLst>
                <a:tab pos="457200" algn="l"/>
              </a:tabLst>
            </a:pPr>
            <a:r>
              <a:rPr lang="en-US" sz="1600">
                <a:solidFill>
                  <a:srgbClr val="003300"/>
                </a:solidFill>
              </a:rPr>
              <a:t>	from “Rip Van Winkle” by Washington Irving</a:t>
            </a:r>
          </a:p>
        </p:txBody>
      </p:sp>
      <p:pic>
        <p:nvPicPr>
          <p:cNvPr id="86029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048000"/>
            <a:ext cx="133350" cy="88900"/>
          </a:xfrm>
          <a:prstGeom prst="rect">
            <a:avLst/>
          </a:prstGeom>
          <a:noFill/>
        </p:spPr>
      </p:pic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6553200" y="5653088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99"/>
                </a:solidFill>
              </a:rPr>
              <a:t>[End of Section]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build="p" bldLvl="3"/>
      <p:bldP spid="86021" grpId="0" build="p" bldLvl="3"/>
      <p:bldP spid="86028" grpId="0" animBg="1"/>
      <p:bldP spid="860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2"/>
          <p:cNvSpPr txBox="1">
            <a:spLocks noChangeArrowheads="1"/>
          </p:cNvSpPr>
          <p:nvPr/>
        </p:nvSpPr>
        <p:spPr bwMode="auto">
          <a:xfrm>
            <a:off x="533400" y="1370013"/>
            <a:ext cx="808196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FF99"/>
                </a:solidFill>
              </a:rPr>
              <a:t>               </a:t>
            </a:r>
            <a:r>
              <a:rPr lang="en-US" sz="2400" dirty="0" smtClean="0">
                <a:solidFill>
                  <a:srgbClr val="FFFF99"/>
                </a:solidFill>
              </a:rPr>
              <a:t>Think about Rainsford or Zaroff. List </a:t>
            </a:r>
            <a:r>
              <a:rPr lang="en-US" sz="2400" dirty="0">
                <a:solidFill>
                  <a:srgbClr val="FFFF99"/>
                </a:solidFill>
              </a:rPr>
              <a:t>details in the story that illustrate those traits. Then, identify which literary device (such as narration, dialogue, or description) helped you identify each trait.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Practice</a:t>
            </a:r>
          </a:p>
        </p:txBody>
      </p:sp>
      <p:pic>
        <p:nvPicPr>
          <p:cNvPr id="931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175" y="1447800"/>
            <a:ext cx="1622425" cy="339725"/>
          </a:xfrm>
          <a:prstGeom prst="rect">
            <a:avLst/>
          </a:prstGeom>
          <a:noFill/>
        </p:spPr>
      </p:pic>
      <p:graphicFrame>
        <p:nvGraphicFramePr>
          <p:cNvPr id="93215" name="Group 31"/>
          <p:cNvGraphicFramePr>
            <a:graphicFrameLocks noGrp="1"/>
          </p:cNvGraphicFramePr>
          <p:nvPr/>
        </p:nvGraphicFramePr>
        <p:xfrm>
          <a:off x="533400" y="3886200"/>
          <a:ext cx="8077200" cy="1584960"/>
        </p:xfrm>
        <a:graphic>
          <a:graphicData uri="http://schemas.openxmlformats.org/drawingml/2006/table">
            <a:tbl>
              <a:tblPr/>
              <a:tblGrid>
                <a:gridCol w="2362200"/>
                <a:gridCol w="2590800"/>
                <a:gridCol w="3124200"/>
              </a:tblGrid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Verdana" pitchFamily="34" charset="0"/>
                        </a:rPr>
                        <a:t>Character Traits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Verdana" pitchFamily="34" charset="0"/>
                        </a:rPr>
                        <a:t>Supporting Details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Verdana" pitchFamily="34" charset="0"/>
                        </a:rPr>
                        <a:t>Literary Device Used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33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A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A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A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A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A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A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A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A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A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93207" name="Text Box 23"/>
          <p:cNvSpPr txBox="1">
            <a:spLocks noChangeArrowheads="1"/>
          </p:cNvSpPr>
          <p:nvPr/>
        </p:nvSpPr>
        <p:spPr bwMode="auto">
          <a:xfrm>
            <a:off x="6553200" y="5653088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99"/>
                </a:solidFill>
              </a:rPr>
              <a:t>[End of Section]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819400"/>
            <a:ext cx="8229600" cy="792163"/>
          </a:xfrm>
        </p:spPr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The End</a:t>
            </a:r>
          </a:p>
        </p:txBody>
      </p:sp>
      <p:sp>
        <p:nvSpPr>
          <p:cNvPr id="97308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15000" y="5943600"/>
            <a:ext cx="1905000" cy="914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1370013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99"/>
                </a:solidFill>
              </a:rPr>
              <a:t>What can we learn from fictional characters? </a:t>
            </a:r>
          </a:p>
        </p:txBody>
      </p:sp>
      <p:sp>
        <p:nvSpPr>
          <p:cNvPr id="14357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What Characters Tell Us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533400" y="19050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99"/>
                </a:solidFill>
              </a:rPr>
              <a:t>We can learn about</a:t>
            </a:r>
          </a:p>
        </p:txBody>
      </p:sp>
      <p:pic>
        <p:nvPicPr>
          <p:cNvPr id="14360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9050" y="1600200"/>
            <a:ext cx="133350" cy="88900"/>
          </a:xfrm>
          <a:prstGeom prst="rect">
            <a:avLst/>
          </a:prstGeom>
          <a:noFill/>
        </p:spPr>
      </p:pic>
      <p:sp>
        <p:nvSpPr>
          <p:cNvPr id="14379" name="Text Box 43"/>
          <p:cNvSpPr txBox="1">
            <a:spLocks noChangeArrowheads="1"/>
          </p:cNvSpPr>
          <p:nvPr/>
        </p:nvSpPr>
        <p:spPr bwMode="auto">
          <a:xfrm>
            <a:off x="533400" y="2438400"/>
            <a:ext cx="487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encounters with discrimination</a:t>
            </a:r>
          </a:p>
        </p:txBody>
      </p:sp>
      <p:sp>
        <p:nvSpPr>
          <p:cNvPr id="14380" name="Text Box 44"/>
          <p:cNvSpPr txBox="1">
            <a:spLocks noChangeArrowheads="1"/>
          </p:cNvSpPr>
          <p:nvPr/>
        </p:nvSpPr>
        <p:spPr bwMode="auto">
          <a:xfrm>
            <a:off x="533400" y="3365500"/>
            <a:ext cx="487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conflicts between old and new traditions</a:t>
            </a:r>
          </a:p>
        </p:txBody>
      </p:sp>
      <p:sp>
        <p:nvSpPr>
          <p:cNvPr id="14381" name="Text Box 45"/>
          <p:cNvSpPr txBox="1">
            <a:spLocks noChangeArrowheads="1"/>
          </p:cNvSpPr>
          <p:nvPr/>
        </p:nvSpPr>
        <p:spPr bwMode="auto">
          <a:xfrm>
            <a:off x="533400" y="4279900"/>
            <a:ext cx="5181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struggles for independence and acceptance</a:t>
            </a:r>
          </a:p>
        </p:txBody>
      </p:sp>
      <p:pic>
        <p:nvPicPr>
          <p:cNvPr id="14386" name="Picture 50" descr="SS33092.JPG"/>
          <p:cNvPicPr>
            <a:picLocks noChangeAspect="1" noChangeArrowheads="1"/>
          </p:cNvPicPr>
          <p:nvPr/>
        </p:nvPicPr>
        <p:blipFill>
          <a:blip r:embed="rId4" cstate="print"/>
          <a:srcRect l="17598" r="16406" b="24138"/>
          <a:stretch>
            <a:fillRect/>
          </a:stretch>
        </p:blipFill>
        <p:spPr bwMode="auto">
          <a:xfrm>
            <a:off x="6019800" y="3886200"/>
            <a:ext cx="1143000" cy="1676400"/>
          </a:xfrm>
          <a:prstGeom prst="rect">
            <a:avLst/>
          </a:prstGeom>
          <a:noFill/>
        </p:spPr>
      </p:pic>
      <p:pic>
        <p:nvPicPr>
          <p:cNvPr id="14402" name="Picture 66" descr="EDU0034E.JPG"/>
          <p:cNvPicPr>
            <a:picLocks noChangeAspect="1" noChangeArrowheads="1"/>
          </p:cNvPicPr>
          <p:nvPr/>
        </p:nvPicPr>
        <p:blipFill>
          <a:blip r:embed="rId5" cstate="print"/>
          <a:srcRect l="33983" r="23540" b="6714"/>
          <a:stretch>
            <a:fillRect/>
          </a:stretch>
        </p:blipFill>
        <p:spPr bwMode="auto">
          <a:xfrm>
            <a:off x="7467600" y="3886200"/>
            <a:ext cx="1143000" cy="1676400"/>
          </a:xfrm>
          <a:prstGeom prst="rect">
            <a:avLst/>
          </a:prstGeom>
          <a:noFill/>
        </p:spPr>
      </p:pic>
      <p:sp>
        <p:nvSpPr>
          <p:cNvPr id="14410" name="Text Box 74"/>
          <p:cNvSpPr txBox="1">
            <a:spLocks noChangeArrowheads="1"/>
          </p:cNvSpPr>
          <p:nvPr/>
        </p:nvSpPr>
        <p:spPr bwMode="auto">
          <a:xfrm>
            <a:off x="533400" y="51816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triumphs, fears, and love</a:t>
            </a:r>
          </a:p>
        </p:txBody>
      </p:sp>
      <p:pic>
        <p:nvPicPr>
          <p:cNvPr id="14411" name="Picture 7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2133600"/>
            <a:ext cx="133350" cy="88900"/>
          </a:xfrm>
          <a:prstGeom prst="rect">
            <a:avLst/>
          </a:prstGeom>
          <a:noFill/>
        </p:spPr>
      </p:pic>
      <p:pic>
        <p:nvPicPr>
          <p:cNvPr id="14412" name="Picture 7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3035300"/>
            <a:ext cx="133350" cy="88900"/>
          </a:xfrm>
          <a:prstGeom prst="rect">
            <a:avLst/>
          </a:prstGeom>
          <a:noFill/>
        </p:spPr>
      </p:pic>
      <p:pic>
        <p:nvPicPr>
          <p:cNvPr id="14413" name="Picture 7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3949700"/>
            <a:ext cx="133350" cy="88900"/>
          </a:xfrm>
          <a:prstGeom prst="rect">
            <a:avLst/>
          </a:prstGeom>
          <a:noFill/>
        </p:spPr>
      </p:pic>
      <p:pic>
        <p:nvPicPr>
          <p:cNvPr id="14414" name="Picture 7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4864100"/>
            <a:ext cx="133350" cy="88900"/>
          </a:xfrm>
          <a:prstGeom prst="rect">
            <a:avLst/>
          </a:prstGeom>
          <a:noFill/>
        </p:spPr>
      </p:pic>
      <p:pic>
        <p:nvPicPr>
          <p:cNvPr id="14416" name="Picture 80" descr="c02ele10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9800" y="1990725"/>
            <a:ext cx="2543175" cy="17430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9" grpId="0"/>
      <p:bldP spid="14379" grpId="0"/>
      <p:bldP spid="14380" grpId="0"/>
      <p:bldP spid="14381" grpId="0"/>
      <p:bldP spid="144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2"/>
          <p:cNvSpPr txBox="1">
            <a:spLocks noChangeArrowheads="1"/>
          </p:cNvSpPr>
          <p:nvPr/>
        </p:nvSpPr>
        <p:spPr bwMode="auto">
          <a:xfrm>
            <a:off x="533400" y="1370013"/>
            <a:ext cx="8077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99"/>
                </a:solidFill>
              </a:rPr>
              <a:t>Characters</a:t>
            </a:r>
            <a:r>
              <a:rPr lang="en-US" sz="2400">
                <a:solidFill>
                  <a:srgbClr val="FFFF99"/>
                </a:solidFill>
              </a:rPr>
              <a:t> are the actors in a story. When they behave in convincing ways, they make us believe in them and draw us into their fictional worlds. 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What Characters Tell Us</a:t>
            </a:r>
          </a:p>
        </p:txBody>
      </p:sp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0050" y="2362200"/>
            <a:ext cx="133350" cy="88900"/>
          </a:xfrm>
          <a:prstGeom prst="rect">
            <a:avLst/>
          </a:prstGeom>
          <a:noFill/>
        </p:spPr>
      </p:pic>
      <p:sp>
        <p:nvSpPr>
          <p:cNvPr id="95238" name="Text Box 6"/>
          <p:cNvSpPr txBox="1">
            <a:spLocks noChangeArrowheads="1"/>
          </p:cNvSpPr>
          <p:nvPr/>
        </p:nvSpPr>
        <p:spPr bwMode="auto">
          <a:xfrm>
            <a:off x="6553200" y="5653088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99"/>
                </a:solidFill>
              </a:rPr>
              <a:t>[End of Section]</a:t>
            </a:r>
          </a:p>
        </p:txBody>
      </p:sp>
      <p:sp>
        <p:nvSpPr>
          <p:cNvPr id="95251" name="Text Box 19"/>
          <p:cNvSpPr txBox="1">
            <a:spLocks noChangeArrowheads="1"/>
          </p:cNvSpPr>
          <p:nvPr/>
        </p:nvSpPr>
        <p:spPr bwMode="auto">
          <a:xfrm>
            <a:off x="2438400" y="2649538"/>
            <a:ext cx="6477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300" lvl="1">
              <a:spcBef>
                <a:spcPct val="50000"/>
              </a:spcBef>
            </a:pPr>
            <a:r>
              <a:rPr lang="en-US" sz="2400">
                <a:solidFill>
                  <a:srgbClr val="FFFF99"/>
                </a:solidFill>
              </a:rPr>
              <a:t>By reading about their struggles, we often learn something about ourselves.</a:t>
            </a:r>
          </a:p>
        </p:txBody>
      </p:sp>
      <p:pic>
        <p:nvPicPr>
          <p:cNvPr id="95263" name="Picture 31" descr="c02ele10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9125" y="2743200"/>
            <a:ext cx="1743075" cy="25431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5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8" grpId="0"/>
      <p:bldP spid="952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7" name="Rectangle 4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Direct Characterization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533400" y="1370013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314700" algn="l"/>
              </a:tabLst>
            </a:pPr>
            <a:r>
              <a:rPr lang="en-US" sz="2400" b="1" dirty="0">
                <a:solidFill>
                  <a:srgbClr val="FF9900"/>
                </a:solidFill>
              </a:rPr>
              <a:t>Direct Characterization</a:t>
            </a:r>
            <a:r>
              <a:rPr lang="en-US" sz="2400" dirty="0">
                <a:solidFill>
                  <a:srgbClr val="FFFF99"/>
                </a:solidFill>
              </a:rPr>
              <a:t>—The </a:t>
            </a:r>
            <a:r>
              <a:rPr lang="en-US" sz="2400" dirty="0" smtClean="0">
                <a:solidFill>
                  <a:srgbClr val="FFFF99"/>
                </a:solidFill>
              </a:rPr>
              <a:t>writer or narrator  </a:t>
            </a:r>
            <a:r>
              <a:rPr lang="en-US" sz="2400" dirty="0">
                <a:solidFill>
                  <a:srgbClr val="FFFF99"/>
                </a:solidFill>
              </a:rPr>
              <a:t>tells readers directly what a character is like.</a:t>
            </a:r>
          </a:p>
        </p:txBody>
      </p:sp>
      <p:pic>
        <p:nvPicPr>
          <p:cNvPr id="5171" name="Picture 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34050" y="1968500"/>
            <a:ext cx="133350" cy="88900"/>
          </a:xfrm>
          <a:prstGeom prst="rect">
            <a:avLst/>
          </a:prstGeom>
          <a:noFill/>
        </p:spPr>
      </p:pic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6553200" y="5653088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99"/>
                </a:solidFill>
              </a:rPr>
              <a:t>[End of Section]</a:t>
            </a:r>
          </a:p>
        </p:txBody>
      </p:sp>
      <p:pic>
        <p:nvPicPr>
          <p:cNvPr id="5188" name="Picture 68" descr="c02ele1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" y="2714625"/>
            <a:ext cx="3486150" cy="2543175"/>
          </a:xfrm>
          <a:prstGeom prst="rect">
            <a:avLst/>
          </a:prstGeom>
          <a:noFill/>
        </p:spPr>
      </p:pic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4267200" y="3230563"/>
            <a:ext cx="4343400" cy="20129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	. . . he was a simple, good-natured man; he was moreover a kind neighbor and an obedient, henpecked husband.</a:t>
            </a:r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	</a:t>
            </a:r>
            <a:r>
              <a:rPr lang="en-US" sz="1600">
                <a:solidFill>
                  <a:srgbClr val="003300"/>
                </a:solidFill>
              </a:rPr>
              <a:t>from “Rip Van Winkle” by 	Washington Irving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" grpId="0"/>
      <p:bldP spid="51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Indirect Characterization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533400" y="1370013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314700" algn="l"/>
              </a:tabLst>
            </a:pPr>
            <a:r>
              <a:rPr lang="en-US" sz="2400" b="1">
                <a:solidFill>
                  <a:srgbClr val="FF9900"/>
                </a:solidFill>
              </a:rPr>
              <a:t>Indirect Characterization</a:t>
            </a:r>
            <a:r>
              <a:rPr lang="en-US" sz="2400">
                <a:solidFill>
                  <a:srgbClr val="FFFF99"/>
                </a:solidFill>
              </a:rPr>
              <a:t>—The writer reveals characters’ traits through</a:t>
            </a:r>
          </a:p>
        </p:txBody>
      </p:sp>
      <p:pic>
        <p:nvPicPr>
          <p:cNvPr id="7578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7250" y="1981200"/>
            <a:ext cx="133350" cy="88900"/>
          </a:xfrm>
          <a:prstGeom prst="rect">
            <a:avLst/>
          </a:prstGeom>
          <a:noFill/>
        </p:spPr>
      </p:pic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528638" y="2286000"/>
            <a:ext cx="4043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appearance</a:t>
            </a: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528638" y="2833688"/>
            <a:ext cx="40433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dialogue</a:t>
            </a:r>
          </a:p>
        </p:txBody>
      </p:sp>
      <p:sp>
        <p:nvSpPr>
          <p:cNvPr id="75790" name="Text Box 14"/>
          <p:cNvSpPr txBox="1">
            <a:spLocks noChangeArrowheads="1"/>
          </p:cNvSpPr>
          <p:nvPr/>
        </p:nvSpPr>
        <p:spPr bwMode="auto">
          <a:xfrm>
            <a:off x="528638" y="3381375"/>
            <a:ext cx="40433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private thoughts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528638" y="3930650"/>
            <a:ext cx="40433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actions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528638" y="4478338"/>
            <a:ext cx="40433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lvl="1" indent="-347663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FFFF99"/>
                </a:solidFill>
              </a:rPr>
              <a:t>effects on others</a:t>
            </a:r>
          </a:p>
        </p:txBody>
      </p:sp>
      <p:pic>
        <p:nvPicPr>
          <p:cNvPr id="75794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514600"/>
            <a:ext cx="133350" cy="88900"/>
          </a:xfrm>
          <a:prstGeom prst="rect">
            <a:avLst/>
          </a:prstGeom>
          <a:noFill/>
        </p:spPr>
      </p:pic>
      <p:pic>
        <p:nvPicPr>
          <p:cNvPr id="75795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3048000"/>
            <a:ext cx="133350" cy="88900"/>
          </a:xfrm>
          <a:prstGeom prst="rect">
            <a:avLst/>
          </a:prstGeom>
          <a:noFill/>
        </p:spPr>
      </p:pic>
      <p:pic>
        <p:nvPicPr>
          <p:cNvPr id="75796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3644900"/>
            <a:ext cx="136525" cy="90488"/>
          </a:xfrm>
          <a:prstGeom prst="rect">
            <a:avLst/>
          </a:prstGeom>
          <a:noFill/>
        </p:spPr>
      </p:pic>
      <p:pic>
        <p:nvPicPr>
          <p:cNvPr id="75797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4178300"/>
            <a:ext cx="133350" cy="88900"/>
          </a:xfrm>
          <a:prstGeom prst="rect">
            <a:avLst/>
          </a:prstGeom>
          <a:noFill/>
        </p:spPr>
      </p:pic>
      <p:pic>
        <p:nvPicPr>
          <p:cNvPr id="75802" name="Picture 26" descr="c02ele10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43450" y="2333625"/>
            <a:ext cx="3486150" cy="25431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5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5" grpId="0"/>
      <p:bldP spid="75789" grpId="0"/>
      <p:bldP spid="75790" grpId="0"/>
      <p:bldP spid="75791" grpId="0"/>
      <p:bldP spid="757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33400" y="1370013"/>
            <a:ext cx="80772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9900"/>
                </a:solidFill>
              </a:rPr>
              <a:t>Appearance / Name</a:t>
            </a:r>
            <a:endParaRPr lang="en-US" sz="2400" b="1" dirty="0">
              <a:solidFill>
                <a:srgbClr val="FF99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FF99"/>
                </a:solidFill>
              </a:rPr>
              <a:t>The way writers describe characters’ appearance—</a:t>
            </a:r>
            <a:br>
              <a:rPr lang="en-US" sz="2400" dirty="0">
                <a:solidFill>
                  <a:srgbClr val="FFFF99"/>
                </a:solidFill>
              </a:rPr>
            </a:br>
            <a:r>
              <a:rPr lang="en-US" sz="2400" dirty="0">
                <a:solidFill>
                  <a:srgbClr val="FFFF99"/>
                </a:solidFill>
              </a:rPr>
              <a:t>physical features, clothing, and general </a:t>
            </a:r>
            <a:br>
              <a:rPr lang="en-US" sz="2400" dirty="0">
                <a:solidFill>
                  <a:srgbClr val="FFFF99"/>
                </a:solidFill>
              </a:rPr>
            </a:br>
            <a:r>
              <a:rPr lang="en-US" sz="2400" dirty="0">
                <a:solidFill>
                  <a:srgbClr val="FFFF99"/>
                </a:solidFill>
              </a:rPr>
              <a:t>demeanor—provides insight into their </a:t>
            </a:r>
            <a:br>
              <a:rPr lang="en-US" sz="2400" dirty="0">
                <a:solidFill>
                  <a:srgbClr val="FFFF99"/>
                </a:solidFill>
              </a:rPr>
            </a:br>
            <a:r>
              <a:rPr lang="en-US" sz="2400" dirty="0">
                <a:solidFill>
                  <a:srgbClr val="FFFF99"/>
                </a:solidFill>
              </a:rPr>
              <a:t>personalities.  </a:t>
            </a:r>
          </a:p>
        </p:txBody>
      </p:sp>
      <p:sp>
        <p:nvSpPr>
          <p:cNvPr id="1742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Indirect Characterization</a:t>
            </a:r>
          </a:p>
        </p:txBody>
      </p:sp>
      <p:pic>
        <p:nvPicPr>
          <p:cNvPr id="17441" name="Picture 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3200400"/>
            <a:ext cx="133350" cy="88900"/>
          </a:xfrm>
          <a:prstGeom prst="rect">
            <a:avLst/>
          </a:prstGeom>
          <a:noFill/>
        </p:spPr>
      </p:pic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533400" y="3733800"/>
            <a:ext cx="6019800" cy="20113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tabLst>
                <a:tab pos="457200" algn="l"/>
              </a:tabLst>
            </a:pPr>
            <a:r>
              <a:rPr lang="en-US" i="1">
                <a:solidFill>
                  <a:srgbClr val="003300"/>
                </a:solidFill>
              </a:rPr>
              <a:t>(After his twenty-year nap)</a:t>
            </a:r>
            <a:endParaRPr lang="en-US">
              <a:solidFill>
                <a:srgbClr val="003300"/>
              </a:solidFill>
            </a:endParaRPr>
          </a:p>
          <a:p>
            <a:pPr>
              <a:spcBef>
                <a:spcPct val="20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The appearance of Rip, with his long grizzled beard, his rusty fowling piece, his uncouth dress, . . . soon attracted the attention of the tavern politicians.</a:t>
            </a:r>
          </a:p>
          <a:p>
            <a:pPr algn="r">
              <a:spcBef>
                <a:spcPct val="20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	</a:t>
            </a:r>
            <a:r>
              <a:rPr lang="en-US" sz="1600">
                <a:solidFill>
                  <a:srgbClr val="003300"/>
                </a:solidFill>
              </a:rPr>
              <a:t>from “Rip Van Winkle” by Washington Irving</a:t>
            </a:r>
          </a:p>
        </p:txBody>
      </p:sp>
      <p:pic>
        <p:nvPicPr>
          <p:cNvPr id="17449" name="Picture 41" descr="c02ele10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3200400"/>
            <a:ext cx="1743075" cy="25431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533400" y="1370013"/>
            <a:ext cx="8077200" cy="173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114800" algn="l"/>
              </a:tabLst>
            </a:pPr>
            <a:r>
              <a:rPr lang="en-US" sz="2400" b="1">
                <a:solidFill>
                  <a:srgbClr val="FF9900"/>
                </a:solidFill>
              </a:rPr>
              <a:t>Dialogue</a:t>
            </a:r>
          </a:p>
          <a:p>
            <a:pPr>
              <a:spcBef>
                <a:spcPct val="50000"/>
              </a:spcBef>
              <a:tabLst>
                <a:tab pos="4114800" algn="l"/>
              </a:tabLst>
            </a:pPr>
            <a:r>
              <a:rPr lang="en-US" sz="2400">
                <a:solidFill>
                  <a:srgbClr val="FFFF99"/>
                </a:solidFill>
              </a:rPr>
              <a:t>Dialogue can reveal a lot about characters. Pay attention not only to </a:t>
            </a:r>
            <a:r>
              <a:rPr lang="en-US" sz="2400" b="1">
                <a:solidFill>
                  <a:srgbClr val="FFFF99"/>
                </a:solidFill>
              </a:rPr>
              <a:t>what</a:t>
            </a:r>
            <a:r>
              <a:rPr lang="en-US" sz="2400">
                <a:solidFill>
                  <a:srgbClr val="FFFF99"/>
                </a:solidFill>
              </a:rPr>
              <a:t> characters say but also </a:t>
            </a:r>
            <a:r>
              <a:rPr lang="en-US" sz="2400" b="1">
                <a:solidFill>
                  <a:srgbClr val="FFFF99"/>
                </a:solidFill>
              </a:rPr>
              <a:t>how</a:t>
            </a:r>
            <a:r>
              <a:rPr lang="en-US" sz="2400">
                <a:solidFill>
                  <a:srgbClr val="FFFF99"/>
                </a:solidFill>
              </a:rPr>
              <a:t> they say it. 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Indirect Characterization</a:t>
            </a:r>
          </a:p>
        </p:txBody>
      </p:sp>
      <p:pic>
        <p:nvPicPr>
          <p:cNvPr id="19483" name="Picture 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2895600"/>
            <a:ext cx="133350" cy="88900"/>
          </a:xfrm>
          <a:prstGeom prst="rect">
            <a:avLst/>
          </a:prstGeom>
          <a:noFill/>
        </p:spPr>
      </p:pic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533400" y="3214688"/>
            <a:ext cx="8077200" cy="26209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tabLst>
                <a:tab pos="457200" algn="l"/>
              </a:tabLst>
            </a:pPr>
            <a:r>
              <a:rPr lang="en-US" i="1">
                <a:solidFill>
                  <a:srgbClr val="003300"/>
                </a:solidFill>
              </a:rPr>
              <a:t>(Entering the village after his twenty-year nap)</a:t>
            </a:r>
          </a:p>
          <a:p>
            <a:pPr>
              <a:spcBef>
                <a:spcPct val="20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“God knows,” exclaimed [Rip] . . ., “I’m not myself.—I’m somebody else—that’s me yonder—no—that’s somebody else got into my shoes—I was myself last night; but I fell asleep on the mountain—and they’ve changed my gun—and everything’s changed—and I’m changed—and I can’t tell what’s my name, or who I am!”</a:t>
            </a:r>
          </a:p>
          <a:p>
            <a:pPr algn="r">
              <a:spcBef>
                <a:spcPct val="20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	</a:t>
            </a:r>
            <a:r>
              <a:rPr lang="en-US" sz="1600">
                <a:solidFill>
                  <a:srgbClr val="003300"/>
                </a:solidFill>
              </a:rPr>
              <a:t>from “Rip Van Winkle” by Washington Irving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533400" y="1370013"/>
            <a:ext cx="8077200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800600" algn="l"/>
              </a:tabLst>
            </a:pPr>
            <a:r>
              <a:rPr lang="en-US" sz="2400" b="1">
                <a:solidFill>
                  <a:srgbClr val="FF9900"/>
                </a:solidFill>
              </a:rPr>
              <a:t>Private Thoughts</a:t>
            </a:r>
          </a:p>
          <a:p>
            <a:pPr>
              <a:spcBef>
                <a:spcPct val="50000"/>
              </a:spcBef>
              <a:tabLst>
                <a:tab pos="4800600" algn="l"/>
              </a:tabLst>
            </a:pPr>
            <a:r>
              <a:rPr lang="en-US" sz="2400">
                <a:solidFill>
                  <a:srgbClr val="FFFF99"/>
                </a:solidFill>
              </a:rPr>
              <a:t>Characters’ private thoughts can reveal what they think, feel, want, or fear. </a:t>
            </a:r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Indirect Characterization</a:t>
            </a:r>
          </a:p>
        </p:txBody>
      </p:sp>
      <p:pic>
        <p:nvPicPr>
          <p:cNvPr id="20501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3450" y="2514600"/>
            <a:ext cx="133350" cy="88900"/>
          </a:xfrm>
          <a:prstGeom prst="rect">
            <a:avLst/>
          </a:prstGeom>
          <a:noFill/>
        </p:spPr>
      </p:pic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533400" y="2863850"/>
            <a:ext cx="6096000" cy="30035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i="1">
                <a:solidFill>
                  <a:srgbClr val="003300"/>
                </a:solidFill>
              </a:rPr>
              <a:t>(Rip learns that friends have passed away in his absence) 	</a:t>
            </a:r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Rip’s heart died away, at hearing of these sad changes in his home and his friends, and finding himself thus alone in the world . . . he had no courage to ask after any more friends, but cried out in despair, “Does nobody here know Rip Van Winkle?”</a:t>
            </a:r>
          </a:p>
          <a:p>
            <a:pPr algn="r">
              <a:spcBef>
                <a:spcPct val="25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	</a:t>
            </a:r>
            <a:r>
              <a:rPr lang="en-US" sz="1600">
                <a:solidFill>
                  <a:srgbClr val="003300"/>
                </a:solidFill>
              </a:rPr>
              <a:t>from “Rip Van Winkle” by Washington Irving</a:t>
            </a:r>
          </a:p>
        </p:txBody>
      </p:sp>
      <p:pic>
        <p:nvPicPr>
          <p:cNvPr id="20516" name="Picture 36" descr="ri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8775" y="3363913"/>
            <a:ext cx="1828800" cy="171608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533400" y="1370013"/>
            <a:ext cx="8077200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800600" algn="l"/>
              </a:tabLst>
            </a:pPr>
            <a:r>
              <a:rPr lang="en-US" sz="2400" b="1">
                <a:solidFill>
                  <a:srgbClr val="FF9900"/>
                </a:solidFill>
              </a:rPr>
              <a:t>Actions</a:t>
            </a:r>
          </a:p>
          <a:p>
            <a:pPr>
              <a:spcBef>
                <a:spcPct val="50000"/>
              </a:spcBef>
              <a:tabLst>
                <a:tab pos="4800600" algn="l"/>
              </a:tabLst>
            </a:pPr>
            <a:r>
              <a:rPr lang="en-US" sz="2400">
                <a:solidFill>
                  <a:srgbClr val="FFFF99"/>
                </a:solidFill>
              </a:rPr>
              <a:t>Characters’ actions—what they do and how they do it—tell a great deal about them. 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99"/>
                </a:solidFill>
              </a:rPr>
              <a:t>Indirect Characterization</a:t>
            </a:r>
          </a:p>
        </p:txBody>
      </p:sp>
      <p:pic>
        <p:nvPicPr>
          <p:cNvPr id="7066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514600"/>
            <a:ext cx="133350" cy="88900"/>
          </a:xfrm>
          <a:prstGeom prst="rect">
            <a:avLst/>
          </a:prstGeom>
          <a:noFill/>
        </p:spPr>
      </p:pic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3276600" y="3268663"/>
            <a:ext cx="5334000" cy="16922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He assisted at their sports, made their playthings, taught them to fly kites and shoot marbles, and told them long stories. . . . </a:t>
            </a:r>
          </a:p>
          <a:p>
            <a:pPr>
              <a:spcBef>
                <a:spcPct val="25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3300"/>
                </a:solidFill>
              </a:rPr>
              <a:t>	</a:t>
            </a:r>
            <a:r>
              <a:rPr lang="en-US" sz="1600">
                <a:solidFill>
                  <a:srgbClr val="003300"/>
                </a:solidFill>
              </a:rPr>
              <a:t>from “Rip Van Winkle” by Washington Irving</a:t>
            </a:r>
          </a:p>
        </p:txBody>
      </p:sp>
      <p:pic>
        <p:nvPicPr>
          <p:cNvPr id="70679" name="Picture 23" descr="c02ele1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" y="3244850"/>
            <a:ext cx="2543175" cy="17430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F99"/>
      </a:hlink>
      <a:folHlink>
        <a:srgbClr val="CC99FF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2676</TotalTime>
  <Words>724</Words>
  <Application>Microsoft Office PowerPoint</Application>
  <PresentationFormat>On-screen Show (4:3)</PresentationFormat>
  <Paragraphs>116</Paragraphs>
  <Slides>18</Slides>
  <Notes>16</Notes>
  <HiddenSlides>1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Verdana</vt:lpstr>
      <vt:lpstr>Default Design</vt:lpstr>
      <vt:lpstr>Characters</vt:lpstr>
      <vt:lpstr>What Characters Tell Us</vt:lpstr>
      <vt:lpstr>What Characters Tell Us</vt:lpstr>
      <vt:lpstr>Direct Characterization</vt:lpstr>
      <vt:lpstr>Indirect Characterization</vt:lpstr>
      <vt:lpstr>Indirect Characterization</vt:lpstr>
      <vt:lpstr>Indirect Characterization</vt:lpstr>
      <vt:lpstr>Indirect Characterization</vt:lpstr>
      <vt:lpstr>Indirect Characterization</vt:lpstr>
      <vt:lpstr>Indirect Characterization</vt:lpstr>
      <vt:lpstr>Indirect Characterization</vt:lpstr>
      <vt:lpstr>Indirect Characterization</vt:lpstr>
      <vt:lpstr>Dramatic Monologue and Soliloquy</vt:lpstr>
      <vt:lpstr>Flat, Round, and Stock Characters</vt:lpstr>
      <vt:lpstr>Flat, Round, and Stock Characters</vt:lpstr>
      <vt:lpstr>Flat, Round, and Stock Characters</vt:lpstr>
      <vt:lpstr>Practice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 of Literature: Character</dc:title>
  <dc:creator>Amber</dc:creator>
  <cp:lastModifiedBy>HPLaptop</cp:lastModifiedBy>
  <cp:revision>103</cp:revision>
  <cp:lastPrinted>2004-11-19T20:17:12Z</cp:lastPrinted>
  <dcterms:created xsi:type="dcterms:W3CDTF">2004-10-26T13:31:09Z</dcterms:created>
  <dcterms:modified xsi:type="dcterms:W3CDTF">2011-09-11T16:28:09Z</dcterms:modified>
</cp:coreProperties>
</file>