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8.xml" ContentType="application/vnd.openxmlformats-officedocument.themeOverr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10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Default Extension="wav" ContentType="audio/wav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Override9.xml" ContentType="application/vnd.openxmlformats-officedocument.themeOverr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000000"/>
    <a:srgbClr val="FD111C"/>
    <a:srgbClr val="DDDDDD"/>
    <a:srgbClr val="0000FF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invGray">
          <a:xfrm>
            <a:off x="8783638" y="444500"/>
            <a:ext cx="360362" cy="31527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Freeform 3"/>
          <p:cNvSpPr>
            <a:spLocks/>
          </p:cNvSpPr>
          <p:nvPr/>
        </p:nvSpPr>
        <p:spPr bwMode="invGray">
          <a:xfrm>
            <a:off x="0" y="0"/>
            <a:ext cx="9144000" cy="2133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720"/>
              </a:cxn>
              <a:cxn ang="0">
                <a:pos x="3600" y="624"/>
              </a:cxn>
              <a:cxn ang="0">
                <a:pos x="0" y="1000"/>
              </a:cxn>
              <a:cxn ang="0">
                <a:pos x="0" y="0"/>
              </a:cxn>
            </a:cxnLst>
            <a:rect l="0" t="0" r="r" b="b"/>
            <a:pathLst>
              <a:path w="5760" h="1104">
                <a:moveTo>
                  <a:pt x="0" y="0"/>
                </a:moveTo>
                <a:lnTo>
                  <a:pt x="5760" y="0"/>
                </a:lnTo>
                <a:lnTo>
                  <a:pt x="5760" y="720"/>
                </a:lnTo>
                <a:cubicBezTo>
                  <a:pt x="5400" y="824"/>
                  <a:pt x="4560" y="577"/>
                  <a:pt x="3600" y="624"/>
                </a:cubicBezTo>
                <a:cubicBezTo>
                  <a:pt x="2640" y="671"/>
                  <a:pt x="600" y="1104"/>
                  <a:pt x="0" y="100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6" name="Freeform 4"/>
          <p:cNvSpPr>
            <a:spLocks/>
          </p:cNvSpPr>
          <p:nvPr/>
        </p:nvSpPr>
        <p:spPr bwMode="invGray">
          <a:xfrm>
            <a:off x="0" y="1163638"/>
            <a:ext cx="9144000" cy="5694362"/>
          </a:xfrm>
          <a:custGeom>
            <a:avLst/>
            <a:gdLst/>
            <a:ahLst/>
            <a:cxnLst>
              <a:cxn ang="0">
                <a:pos x="0" y="582"/>
              </a:cxn>
              <a:cxn ang="0">
                <a:pos x="2640" y="267"/>
              </a:cxn>
              <a:cxn ang="0">
                <a:pos x="3373" y="160"/>
              </a:cxn>
              <a:cxn ang="0">
                <a:pos x="5760" y="358"/>
              </a:cxn>
              <a:cxn ang="0">
                <a:pos x="5760" y="3587"/>
              </a:cxn>
              <a:cxn ang="0">
                <a:pos x="0" y="3587"/>
              </a:cxn>
              <a:cxn ang="0">
                <a:pos x="0" y="582"/>
              </a:cxn>
            </a:cxnLst>
            <a:rect l="0" t="0" r="r" b="b"/>
            <a:pathLst>
              <a:path w="5760" h="3587">
                <a:moveTo>
                  <a:pt x="0" y="582"/>
                </a:moveTo>
                <a:cubicBezTo>
                  <a:pt x="1027" y="680"/>
                  <a:pt x="1960" y="387"/>
                  <a:pt x="2640" y="267"/>
                </a:cubicBezTo>
                <a:cubicBezTo>
                  <a:pt x="2640" y="267"/>
                  <a:pt x="3268" y="180"/>
                  <a:pt x="3373" y="160"/>
                </a:cubicBezTo>
                <a:cubicBezTo>
                  <a:pt x="4120" y="0"/>
                  <a:pt x="5280" y="358"/>
                  <a:pt x="5760" y="358"/>
                </a:cubicBezTo>
                <a:lnTo>
                  <a:pt x="5760" y="3587"/>
                </a:lnTo>
                <a:lnTo>
                  <a:pt x="0" y="3587"/>
                </a:lnTo>
                <a:cubicBezTo>
                  <a:pt x="0" y="3587"/>
                  <a:pt x="0" y="582"/>
                  <a:pt x="0" y="582"/>
                </a:cubicBez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Freeform 5"/>
          <p:cNvSpPr>
            <a:spLocks/>
          </p:cNvSpPr>
          <p:nvPr/>
        </p:nvSpPr>
        <p:spPr bwMode="invGray">
          <a:xfrm>
            <a:off x="0" y="292100"/>
            <a:ext cx="9144000" cy="854075"/>
          </a:xfrm>
          <a:custGeom>
            <a:avLst/>
            <a:gdLst/>
            <a:ahLst/>
            <a:cxnLst>
              <a:cxn ang="0">
                <a:pos x="0" y="163"/>
              </a:cxn>
              <a:cxn ang="0">
                <a:pos x="0" y="403"/>
              </a:cxn>
              <a:cxn ang="0">
                <a:pos x="1773" y="443"/>
              </a:cxn>
              <a:cxn ang="0">
                <a:pos x="4573" y="176"/>
              </a:cxn>
              <a:cxn ang="0">
                <a:pos x="5760" y="536"/>
              </a:cxn>
              <a:cxn ang="0">
                <a:pos x="5760" y="163"/>
              </a:cxn>
              <a:cxn ang="0">
                <a:pos x="4560" y="29"/>
              </a:cxn>
              <a:cxn ang="0">
                <a:pos x="1987" y="336"/>
              </a:cxn>
              <a:cxn ang="0">
                <a:pos x="0" y="163"/>
              </a:cxn>
            </a:cxnLst>
            <a:rect l="0" t="0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8" name="Freeform 6"/>
          <p:cNvSpPr>
            <a:spLocks/>
          </p:cNvSpPr>
          <p:nvPr/>
        </p:nvSpPr>
        <p:spPr bwMode="hidden">
          <a:xfrm>
            <a:off x="0" y="2405063"/>
            <a:ext cx="9144000" cy="1069975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9" name="Freeform 7"/>
          <p:cNvSpPr>
            <a:spLocks/>
          </p:cNvSpPr>
          <p:nvPr/>
        </p:nvSpPr>
        <p:spPr bwMode="white">
          <a:xfrm>
            <a:off x="2476500" y="1522413"/>
            <a:ext cx="6667500" cy="5335587"/>
          </a:xfrm>
          <a:custGeom>
            <a:avLst/>
            <a:gdLst/>
            <a:ahLst/>
            <a:cxnLst>
              <a:cxn ang="0">
                <a:pos x="0" y="3361"/>
              </a:cxn>
              <a:cxn ang="0">
                <a:pos x="1054" y="295"/>
              </a:cxn>
              <a:cxn ang="0">
                <a:pos x="4200" y="1588"/>
              </a:cxn>
              <a:cxn ang="0">
                <a:pos x="4200" y="2028"/>
              </a:cxn>
              <a:cxn ang="0">
                <a:pos x="1200" y="442"/>
              </a:cxn>
              <a:cxn ang="0">
                <a:pos x="347" y="3361"/>
              </a:cxn>
              <a:cxn ang="0">
                <a:pos x="0" y="3361"/>
              </a:cxn>
            </a:cxnLst>
            <a:rect l="0" t="0" r="r" b="b"/>
            <a:pathLst>
              <a:path w="4200" h="3361">
                <a:moveTo>
                  <a:pt x="0" y="3361"/>
                </a:moveTo>
                <a:cubicBezTo>
                  <a:pt x="118" y="2850"/>
                  <a:pt x="354" y="590"/>
                  <a:pt x="1054" y="295"/>
                </a:cubicBezTo>
                <a:cubicBezTo>
                  <a:pt x="1754" y="0"/>
                  <a:pt x="3676" y="1299"/>
                  <a:pt x="4200" y="1588"/>
                </a:cubicBezTo>
                <a:lnTo>
                  <a:pt x="4200" y="2028"/>
                </a:lnTo>
                <a:cubicBezTo>
                  <a:pt x="3700" y="1837"/>
                  <a:pt x="1842" y="220"/>
                  <a:pt x="1200" y="442"/>
                </a:cubicBezTo>
                <a:cubicBezTo>
                  <a:pt x="558" y="664"/>
                  <a:pt x="547" y="2875"/>
                  <a:pt x="347" y="3361"/>
                </a:cubicBezTo>
                <a:lnTo>
                  <a:pt x="0" y="3361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80" name="Freeform 8"/>
          <p:cNvSpPr>
            <a:spLocks/>
          </p:cNvSpPr>
          <p:nvPr/>
        </p:nvSpPr>
        <p:spPr bwMode="invGray">
          <a:xfrm>
            <a:off x="0" y="3443288"/>
            <a:ext cx="9144000" cy="3055937"/>
          </a:xfrm>
          <a:custGeom>
            <a:avLst/>
            <a:gdLst/>
            <a:ahLst/>
            <a:cxnLst>
              <a:cxn ang="0">
                <a:pos x="0" y="804"/>
              </a:cxn>
              <a:cxn ang="0">
                <a:pos x="0" y="991"/>
              </a:cxn>
              <a:cxn ang="0">
                <a:pos x="1547" y="1818"/>
              </a:cxn>
              <a:cxn ang="0">
                <a:pos x="3253" y="351"/>
              </a:cxn>
              <a:cxn ang="0">
                <a:pos x="5760" y="1537"/>
              </a:cxn>
              <a:cxn ang="0">
                <a:pos x="5760" y="1151"/>
              </a:cxn>
              <a:cxn ang="0">
                <a:pos x="3240" y="84"/>
              </a:cxn>
              <a:cxn ang="0">
                <a:pos x="1573" y="1671"/>
              </a:cxn>
              <a:cxn ang="0">
                <a:pos x="0" y="804"/>
              </a:cxn>
            </a:cxnLst>
            <a:rect l="0" t="0" r="r" b="b"/>
            <a:pathLst>
              <a:path w="5760" h="1925">
                <a:moveTo>
                  <a:pt x="0" y="804"/>
                </a:moveTo>
                <a:lnTo>
                  <a:pt x="0" y="991"/>
                </a:lnTo>
                <a:cubicBezTo>
                  <a:pt x="258" y="1160"/>
                  <a:pt x="1005" y="1925"/>
                  <a:pt x="1547" y="1818"/>
                </a:cubicBezTo>
                <a:cubicBezTo>
                  <a:pt x="2089" y="1711"/>
                  <a:pt x="2551" y="398"/>
                  <a:pt x="3253" y="351"/>
                </a:cubicBezTo>
                <a:cubicBezTo>
                  <a:pt x="3955" y="304"/>
                  <a:pt x="5342" y="1404"/>
                  <a:pt x="5760" y="1537"/>
                </a:cubicBezTo>
                <a:lnTo>
                  <a:pt x="5760" y="1151"/>
                </a:lnTo>
                <a:cubicBezTo>
                  <a:pt x="5405" y="1124"/>
                  <a:pt x="3982" y="0"/>
                  <a:pt x="3240" y="84"/>
                </a:cubicBezTo>
                <a:cubicBezTo>
                  <a:pt x="2542" y="171"/>
                  <a:pt x="2113" y="1551"/>
                  <a:pt x="1573" y="1671"/>
                </a:cubicBezTo>
                <a:cubicBezTo>
                  <a:pt x="1033" y="1791"/>
                  <a:pt x="262" y="826"/>
                  <a:pt x="0" y="804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1" name="Freeform 9"/>
          <p:cNvSpPr>
            <a:spLocks/>
          </p:cNvSpPr>
          <p:nvPr/>
        </p:nvSpPr>
        <p:spPr bwMode="white">
          <a:xfrm>
            <a:off x="0" y="3552825"/>
            <a:ext cx="6237288" cy="336550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rgbClr val="FFFFCC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rgbClr val="FFFFCC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rgbClr val="FFFFCC"/>
                </a:solidFill>
              </a:defRPr>
            </a:lvl1pPr>
          </a:lstStyle>
          <a:p>
            <a:fld id="{31BA1383-D9FB-416A-9D13-976A354490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97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97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Clauses: Essential Building Blocks for Sentences</a:t>
            </a:r>
          </a:p>
        </p:txBody>
      </p:sp>
      <p:sp>
        <p:nvSpPr>
          <p:cNvPr id="2063" name="Text Box 15"/>
          <p:cNvSpPr txBox="1">
            <a:spLocks noChangeArrowheads="1"/>
          </p:cNvSpPr>
          <p:nvPr userDrawn="1"/>
        </p:nvSpPr>
        <p:spPr bwMode="auto">
          <a:xfrm rot="16200000">
            <a:off x="-1378743" y="4426743"/>
            <a:ext cx="3124200" cy="366713"/>
          </a:xfrm>
          <a:prstGeom prst="rect">
            <a:avLst/>
          </a:prstGeom>
          <a:noFill/>
          <a:ln w="38100">
            <a:noFill/>
            <a:miter lim="800000"/>
            <a:headEnd/>
            <a:tailEnd type="none" w="lg" len="med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FF"/>
                </a:solidFill>
                <a:latin typeface="Times"/>
              </a:rPr>
              <a:t>© Capital Community College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 autoUpdateAnimBg="0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hyperlink" Target="http://cctc.commnet.edu/HP/pages/darling/grammar/phrases.htm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6" Type="http://schemas.openxmlformats.org/officeDocument/2006/relationships/hyperlink" Target="http://cctc.commnet.edu/HP/pages/darling/grammar/verbs.htm" TargetMode="External"/><Relationship Id="rId5" Type="http://schemas.openxmlformats.org/officeDocument/2006/relationships/hyperlink" Target="http://cctc.commnet.edu/HP/pages/darling/grammar/definitions.htm#subject" TargetMode="External"/><Relationship Id="rId4" Type="http://schemas.openxmlformats.org/officeDocument/2006/relationships/audio" Target="../media/audio2.wav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cctc.commnet.edu/HP/pages/darling/grammar/clauses.htm" TargetMode="External"/><Relationship Id="rId3" Type="http://schemas.openxmlformats.org/officeDocument/2006/relationships/audio" Target="../media/audio1.wav"/><Relationship Id="rId7" Type="http://schemas.openxmlformats.org/officeDocument/2006/relationships/hyperlink" Target="http://cctc.commnet.edu/HP/pages/darling/grammar/sentences.htm" TargetMode="External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0.xml"/><Relationship Id="rId6" Type="http://schemas.openxmlformats.org/officeDocument/2006/relationships/hyperlink" Target="http://cctc.commnet.edu/HP/pages/darling/grammar/run-ons.htm" TargetMode="External"/><Relationship Id="rId5" Type="http://schemas.openxmlformats.org/officeDocument/2006/relationships/hyperlink" Target="http://cctc.commnet.edu/HP/pages/darling/grammar/fragments.htm" TargetMode="External"/><Relationship Id="rId4" Type="http://schemas.openxmlformats.org/officeDocument/2006/relationships/audio" Target="../media/audio3.wav"/><Relationship Id="rId9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cctc.commnet.ed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Relationship Id="rId4" Type="http://schemas.openxmlformats.org/officeDocument/2006/relationships/hyperlink" Target="http://cctc.commnet.edu/HP/pages/darling/grammar/fragments.htm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3.xml"/><Relationship Id="rId4" Type="http://schemas.openxmlformats.org/officeDocument/2006/relationships/audio" Target="../media/audio2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4.xml"/><Relationship Id="rId5" Type="http://schemas.openxmlformats.org/officeDocument/2006/relationships/image" Target="../media/image1.jpeg"/><Relationship Id="rId4" Type="http://schemas.openxmlformats.org/officeDocument/2006/relationships/audio" Target="../media/audio2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5.xml"/><Relationship Id="rId6" Type="http://schemas.openxmlformats.org/officeDocument/2006/relationships/hyperlink" Target="http://cctc.commnet.edu/HP/pages/darling/grammar/transitions.htm#conjunctive_adverbs" TargetMode="External"/><Relationship Id="rId5" Type="http://schemas.openxmlformats.org/officeDocument/2006/relationships/hyperlink" Target="http://cctc.commnet.edu/HP/pages/darling/grammar/marks.htm#semicolons" TargetMode="External"/><Relationship Id="rId4" Type="http://schemas.openxmlformats.org/officeDocument/2006/relationships/hyperlink" Target="http://cctc.commnet.edu/HP/pages/darling/grammar/conjunctions.htm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6.xml"/><Relationship Id="rId4" Type="http://schemas.openxmlformats.org/officeDocument/2006/relationships/audio" Target="../media/audio2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7.xml"/><Relationship Id="rId5" Type="http://schemas.openxmlformats.org/officeDocument/2006/relationships/image" Target="../media/image2.jpeg"/><Relationship Id="rId4" Type="http://schemas.openxmlformats.org/officeDocument/2006/relationships/audio" Target="../media/audio2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8.xml"/><Relationship Id="rId4" Type="http://schemas.openxmlformats.org/officeDocument/2006/relationships/audio" Target="../media/audio2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Clauses: Building Blocks </a:t>
            </a:r>
            <a:br>
              <a:rPr lang="en-US" altLang="en-US"/>
            </a:br>
            <a:r>
              <a:rPr lang="en-US" altLang="en-US"/>
              <a:t>for Sentences</a:t>
            </a:r>
          </a:p>
        </p:txBody>
      </p: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 rot="-1874110">
            <a:off x="533400" y="1752600"/>
            <a:ext cx="5080000" cy="1928813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76472"/>
              </a:avLst>
            </a:prstTxWarp>
            <a:scene3d>
              <a:camera prst="legacyPerspectiveFront">
                <a:rot lat="19799999" lon="19439998" rev="0"/>
              </a:camera>
              <a:lightRig rig="legacyNormal2" dir="t"/>
            </a:scene3d>
            <a:sp3d extrusionH="354000" prstMaterial="legacyMatte">
              <a:extrusionClr>
                <a:srgbClr val="939676"/>
              </a:extrusionClr>
            </a:sp3d>
          </a:bodyPr>
          <a:lstStyle/>
          <a:p>
            <a:pPr algn="ctr"/>
            <a:r>
              <a:rPr lang="en-US" sz="4800" b="1" kern="1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707070"/>
                    </a:gs>
                    <a:gs pos="50000">
                      <a:srgbClr val="FFFFFF"/>
                    </a:gs>
                    <a:gs pos="100000">
                      <a:srgbClr val="707070"/>
                    </a:gs>
                  </a:gsLst>
                  <a:lin ang="4574110" scaled="1"/>
                </a:gradFill>
                <a:latin typeface="Charcoal"/>
              </a:rPr>
              <a:t>What is a clause?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5105400" y="1676400"/>
            <a:ext cx="3810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latin typeface="Times"/>
              </a:rPr>
              <a:t>A clause is a group of related words containing a </a:t>
            </a:r>
            <a:r>
              <a:rPr lang="en-US" altLang="en-US" sz="2800" u="sng">
                <a:latin typeface="Times"/>
                <a:hlinkClick r:id="rId5"/>
              </a:rPr>
              <a:t>subject</a:t>
            </a:r>
            <a:r>
              <a:rPr lang="en-US" altLang="en-US" sz="2800">
                <a:latin typeface="Times"/>
              </a:rPr>
              <a:t> and a </a:t>
            </a:r>
            <a:r>
              <a:rPr lang="en-US" altLang="en-US" sz="2800" u="sng">
                <a:latin typeface="Times"/>
                <a:hlinkClick r:id="rId6"/>
              </a:rPr>
              <a:t>verb</a:t>
            </a:r>
            <a:r>
              <a:rPr lang="en-US" altLang="en-US" sz="2800">
                <a:latin typeface="Times"/>
              </a:rPr>
              <a:t>.</a:t>
            </a:r>
            <a:endParaRPr lang="en-US" altLang="en-US">
              <a:latin typeface="Times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438400" y="3352800"/>
            <a:ext cx="6705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    It is different from a </a:t>
            </a:r>
            <a:r>
              <a:rPr lang="en-US" altLang="en-US">
                <a:latin typeface="Times"/>
                <a:hlinkClick r:id="rId7"/>
              </a:rPr>
              <a:t>phrase</a:t>
            </a:r>
            <a:r>
              <a:rPr lang="en-US" altLang="en-US">
                <a:latin typeface="Times"/>
              </a:rPr>
              <a:t> in that a phrase does not include a subject and a verb relationship.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1371600" y="4495800"/>
            <a:ext cx="7391400" cy="1524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80501" dir="7757364" algn="ctr" rotWithShape="0">
              <a:srgbClr val="DDDDDD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Text Box 12"/>
          <p:cNvSpPr txBox="1">
            <a:spLocks noChangeArrowheads="1"/>
          </p:cNvSpPr>
          <p:nvPr/>
        </p:nvSpPr>
        <p:spPr bwMode="auto">
          <a:xfrm>
            <a:off x="1524000" y="4648200"/>
            <a:ext cx="7162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>
                <a:latin typeface="Times"/>
              </a:rPr>
              <a:t>There are many different kinds of clauses. It would be helpful to review some of the grammar vocabulary we use to talk about clauses.</a:t>
            </a:r>
          </a:p>
        </p:txBody>
      </p:sp>
      <p:sp>
        <p:nvSpPr>
          <p:cNvPr id="11277" name="Text Box 13"/>
          <p:cNvSpPr txBox="1">
            <a:spLocks noChangeArrowheads="1"/>
          </p:cNvSpPr>
          <p:nvPr/>
        </p:nvSpPr>
        <p:spPr bwMode="auto">
          <a:xfrm>
            <a:off x="228600" y="6324600"/>
            <a:ext cx="8915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1800" i="1">
                <a:latin typeface="Times"/>
              </a:rPr>
              <a:t>Words and phrases  in </a:t>
            </a:r>
            <a:r>
              <a:rPr lang="en-US" altLang="en-US" sz="1800" i="1">
                <a:solidFill>
                  <a:schemeClr val="hlink"/>
                </a:solidFill>
                <a:latin typeface="Times"/>
              </a:rPr>
              <a:t>this color</a:t>
            </a:r>
            <a:r>
              <a:rPr lang="en-US" altLang="en-US" sz="1800" i="1">
                <a:latin typeface="Times"/>
              </a:rPr>
              <a:t> are hyperlinks to the </a:t>
            </a:r>
            <a:r>
              <a:rPr lang="en-US" altLang="en-US" sz="1800" b="1" i="1">
                <a:latin typeface="Times"/>
              </a:rPr>
              <a:t>Guide to Grammar &amp; Writing</a:t>
            </a:r>
            <a:r>
              <a:rPr lang="en-US" altLang="en-US" sz="1800" i="1">
                <a:latin typeface="Times"/>
              </a:rPr>
              <a:t>.</a:t>
            </a:r>
            <a:endParaRPr lang="en-US" altLang="en-US" sz="1800">
              <a:latin typeface="Times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75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31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70" grpId="0" animBg="1"/>
      <p:bldP spid="11272" grpId="0" build="p" autoUpdateAnimBg="0"/>
      <p:bldP spid="11273" grpId="0" autoUpdateAnimBg="0"/>
      <p:bldP spid="11275" grpId="0" animBg="1"/>
      <p:bldP spid="11276" grpId="0" autoUpdateAnimBg="0"/>
      <p:bldP spid="11277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Clauses: Building Blocks </a:t>
            </a:r>
            <a:br>
              <a:rPr lang="en-US" altLang="en-US"/>
            </a:br>
            <a:r>
              <a:rPr lang="en-US" altLang="en-US"/>
              <a:t>for Sentences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685800" y="18288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Understanding CLAUSES and how they are connected within the larger structure of your sentence will help you avoid</a:t>
            </a:r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685800" y="28956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chemeClr val="folHlink"/>
                </a:solidFill>
                <a:latin typeface="Times"/>
                <a:hlinkClick r:id="rId5"/>
              </a:rPr>
              <a:t>Sentence Fragments</a:t>
            </a:r>
            <a:endParaRPr lang="en-US" altLang="en-US">
              <a:latin typeface="Times"/>
            </a:endParaRP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4419600" y="2895600"/>
            <a:ext cx="396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chemeClr val="folHlink"/>
                </a:solidFill>
                <a:latin typeface="Times"/>
                <a:hlinkClick r:id="rId6"/>
              </a:rPr>
              <a:t>Run-on Sentences</a:t>
            </a:r>
            <a:endParaRPr lang="en-US" altLang="en-US">
              <a:latin typeface="Times"/>
            </a:endParaRPr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762000" y="3657600"/>
            <a:ext cx="81534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and make it possible for you to punctuate your sentences properly and write confidently with a </a:t>
            </a:r>
            <a:r>
              <a:rPr lang="en-US" altLang="en-US" b="1">
                <a:latin typeface="Times"/>
                <a:hlinkClick r:id="rId7"/>
              </a:rPr>
              <a:t>variety of sentence structures</a:t>
            </a:r>
            <a:r>
              <a:rPr lang="en-US" altLang="en-US" b="1">
                <a:latin typeface="Times"/>
              </a:rPr>
              <a:t>.</a:t>
            </a:r>
            <a:endParaRPr lang="en-US" altLang="en-US">
              <a:latin typeface="Times"/>
            </a:endParaRPr>
          </a:p>
        </p:txBody>
      </p:sp>
      <p:sp>
        <p:nvSpPr>
          <p:cNvPr id="19467" name="Freeform 11"/>
          <p:cNvSpPr>
            <a:spLocks/>
          </p:cNvSpPr>
          <p:nvPr/>
        </p:nvSpPr>
        <p:spPr bwMode="auto">
          <a:xfrm>
            <a:off x="1371600" y="2743200"/>
            <a:ext cx="1447800" cy="838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12" y="528"/>
              </a:cxn>
            </a:cxnLst>
            <a:rect l="0" t="0" r="r" b="b"/>
            <a:pathLst>
              <a:path w="912" h="528">
                <a:moveTo>
                  <a:pt x="0" y="0"/>
                </a:moveTo>
                <a:cubicBezTo>
                  <a:pt x="0" y="0"/>
                  <a:pt x="456" y="264"/>
                  <a:pt x="912" y="528"/>
                </a:cubicBezTo>
              </a:path>
            </a:pathLst>
          </a:custGeom>
          <a:noFill/>
          <a:ln w="28575">
            <a:solidFill>
              <a:srgbClr val="FD111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0" name="Freeform 14"/>
          <p:cNvSpPr>
            <a:spLocks/>
          </p:cNvSpPr>
          <p:nvPr/>
        </p:nvSpPr>
        <p:spPr bwMode="auto">
          <a:xfrm>
            <a:off x="1219200" y="2743200"/>
            <a:ext cx="1752600" cy="762000"/>
          </a:xfrm>
          <a:custGeom>
            <a:avLst/>
            <a:gdLst/>
            <a:ahLst/>
            <a:cxnLst>
              <a:cxn ang="0">
                <a:pos x="1104" y="0"/>
              </a:cxn>
              <a:cxn ang="0">
                <a:pos x="0" y="480"/>
              </a:cxn>
            </a:cxnLst>
            <a:rect l="0" t="0" r="r" b="b"/>
            <a:pathLst>
              <a:path w="1104" h="480">
                <a:moveTo>
                  <a:pt x="1104" y="0"/>
                </a:moveTo>
                <a:cubicBezTo>
                  <a:pt x="1104" y="0"/>
                  <a:pt x="552" y="240"/>
                  <a:pt x="0" y="480"/>
                </a:cubicBezTo>
              </a:path>
            </a:pathLst>
          </a:custGeom>
          <a:noFill/>
          <a:ln w="28575">
            <a:solidFill>
              <a:srgbClr val="FD111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1" name="Freeform 15"/>
          <p:cNvSpPr>
            <a:spLocks/>
          </p:cNvSpPr>
          <p:nvPr/>
        </p:nvSpPr>
        <p:spPr bwMode="auto">
          <a:xfrm>
            <a:off x="4876800" y="2819400"/>
            <a:ext cx="1752600" cy="762000"/>
          </a:xfrm>
          <a:custGeom>
            <a:avLst/>
            <a:gdLst/>
            <a:ahLst/>
            <a:cxnLst>
              <a:cxn ang="0">
                <a:pos x="1104" y="0"/>
              </a:cxn>
              <a:cxn ang="0">
                <a:pos x="0" y="480"/>
              </a:cxn>
            </a:cxnLst>
            <a:rect l="0" t="0" r="r" b="b"/>
            <a:pathLst>
              <a:path w="1104" h="480">
                <a:moveTo>
                  <a:pt x="1104" y="0"/>
                </a:moveTo>
                <a:cubicBezTo>
                  <a:pt x="1104" y="0"/>
                  <a:pt x="552" y="240"/>
                  <a:pt x="0" y="480"/>
                </a:cubicBezTo>
              </a:path>
            </a:pathLst>
          </a:custGeom>
          <a:noFill/>
          <a:ln w="28575">
            <a:solidFill>
              <a:srgbClr val="FD111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2" name="Freeform 16"/>
          <p:cNvSpPr>
            <a:spLocks/>
          </p:cNvSpPr>
          <p:nvPr/>
        </p:nvSpPr>
        <p:spPr bwMode="auto">
          <a:xfrm>
            <a:off x="4876800" y="2743200"/>
            <a:ext cx="1447800" cy="8382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912" y="528"/>
              </a:cxn>
            </a:cxnLst>
            <a:rect l="0" t="0" r="r" b="b"/>
            <a:pathLst>
              <a:path w="912" h="528">
                <a:moveTo>
                  <a:pt x="0" y="0"/>
                </a:moveTo>
                <a:cubicBezTo>
                  <a:pt x="0" y="0"/>
                  <a:pt x="456" y="264"/>
                  <a:pt x="912" y="528"/>
                </a:cubicBezTo>
              </a:path>
            </a:pathLst>
          </a:custGeom>
          <a:noFill/>
          <a:ln w="28575">
            <a:solidFill>
              <a:srgbClr val="FD111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4" name="AutoShape 18">
            <a:hlinkClick r:id="rId8" highlightClick="1"/>
          </p:cNvPr>
          <p:cNvSpPr>
            <a:spLocks noChangeArrowheads="1"/>
          </p:cNvSpPr>
          <p:nvPr/>
        </p:nvSpPr>
        <p:spPr bwMode="auto">
          <a:xfrm>
            <a:off x="7620000" y="5562600"/>
            <a:ext cx="1143000" cy="990600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76" name="Rectangle 20" descr="Purple mesh"/>
          <p:cNvSpPr>
            <a:spLocks noChangeArrowheads="1"/>
          </p:cNvSpPr>
          <p:nvPr/>
        </p:nvSpPr>
        <p:spPr bwMode="auto">
          <a:xfrm>
            <a:off x="1752600" y="4953000"/>
            <a:ext cx="5105400" cy="1524000"/>
          </a:xfrm>
          <a:prstGeom prst="rect">
            <a:avLst/>
          </a:prstGeom>
          <a:blipFill dpi="0" rotWithShape="0">
            <a:blip r:embed="rId9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79605" dir="81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77" name="Text Box 21"/>
          <p:cNvSpPr txBox="1">
            <a:spLocks noChangeArrowheads="1"/>
          </p:cNvSpPr>
          <p:nvPr/>
        </p:nvSpPr>
        <p:spPr bwMode="auto">
          <a:xfrm>
            <a:off x="1828800" y="5029200"/>
            <a:ext cx="49530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>
                <a:solidFill>
                  <a:srgbClr val="FFFFFF"/>
                </a:solidFill>
                <a:latin typeface="NuptialScript" charset="0"/>
              </a:rPr>
              <a:t>Don’t forget to take the quizzes listed at the end of the section on clauses.</a:t>
            </a:r>
            <a:endParaRPr lang="en-US" altLang="en-US">
              <a:latin typeface="Times"/>
            </a:endParaRPr>
          </a:p>
        </p:txBody>
      </p:sp>
      <p:sp>
        <p:nvSpPr>
          <p:cNvPr id="19478" name="WordArt 22"/>
          <p:cNvSpPr>
            <a:spLocks noChangeArrowheads="1" noChangeShapeType="1" noTextEdit="1"/>
          </p:cNvSpPr>
          <p:nvPr/>
        </p:nvSpPr>
        <p:spPr bwMode="auto">
          <a:xfrm rot="2911436">
            <a:off x="3448050" y="3028950"/>
            <a:ext cx="1143000" cy="419100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i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Arial Black"/>
              </a:rPr>
              <a:t>and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66" dur="5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apping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build="p" autoUpdateAnimBg="0"/>
      <p:bldP spid="19462" grpId="0" autoUpdateAnimBg="0"/>
      <p:bldP spid="19463" grpId="0" autoUpdateAnimBg="0"/>
      <p:bldP spid="19464" grpId="0" autoUpdateAnimBg="0"/>
      <p:bldP spid="19467" grpId="0" animBg="1"/>
      <p:bldP spid="19470" grpId="0" animBg="1"/>
      <p:bldP spid="19471" grpId="0" animBg="1"/>
      <p:bldP spid="19472" grpId="0" animBg="1"/>
      <p:bldP spid="19474" grpId="0" animBg="1"/>
      <p:bldP spid="19476" grpId="0" animBg="1"/>
      <p:bldP spid="19477" grpId="0" autoUpdateAnimBg="0"/>
      <p:bldP spid="1947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altLang="en-US">
              <a:solidFill>
                <a:schemeClr val="tx2"/>
              </a:solidFill>
            </a:endParaRP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04800" y="838200"/>
            <a:ext cx="8001000" cy="484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This PowerPoint presentation was created by 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Charles Darling, PhD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Professor of English and Webmaster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Capital Community College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Hartford, Connecticut</a:t>
            </a:r>
          </a:p>
          <a:p>
            <a:pPr>
              <a:spcBef>
                <a:spcPct val="50000"/>
              </a:spcBef>
            </a:pPr>
            <a:r>
              <a:rPr lang="en-US" altLang="en-US" sz="2800" b="1">
                <a:solidFill>
                  <a:schemeClr val="bg1"/>
                </a:solidFill>
                <a:latin typeface="Comic Sans MS" pitchFamily="66" charset="0"/>
              </a:rPr>
              <a:t>copyright November 1999</a:t>
            </a:r>
            <a:endParaRPr lang="en-US" altLang="en-US">
              <a:solidFill>
                <a:schemeClr val="bg1"/>
              </a:solidFill>
            </a:endParaRPr>
          </a:p>
          <a:p>
            <a:pPr>
              <a:spcBef>
                <a:spcPct val="50000"/>
              </a:spcBef>
            </a:pPr>
            <a:endParaRPr lang="en-US" altLang="en-US">
              <a:solidFill>
                <a:schemeClr val="bg1"/>
              </a:solidFill>
            </a:endParaRPr>
          </a:p>
        </p:txBody>
      </p:sp>
      <p:pic>
        <p:nvPicPr>
          <p:cNvPr id="20484" name="Picture 4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9400" y="3352800"/>
            <a:ext cx="1754188" cy="2146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Clauses: Building Blocks </a:t>
            </a:r>
            <a:br>
              <a:rPr lang="en-US" altLang="en-US"/>
            </a:br>
            <a:r>
              <a:rPr lang="en-US" altLang="en-US"/>
              <a:t>for Sentences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04800" y="1676400"/>
            <a:ext cx="861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latin typeface="Times"/>
              </a:rPr>
              <a:t>Clauses go by many names. Here are some definitions:</a:t>
            </a:r>
            <a:r>
              <a:rPr lang="en-US" altLang="en-US">
                <a:latin typeface="Times"/>
              </a:rPr>
              <a:t> 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86106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dirty="0">
                <a:solidFill>
                  <a:srgbClr val="0000FF"/>
                </a:solidFill>
                <a:latin typeface="Times"/>
              </a:rPr>
              <a:t>1</a:t>
            </a:r>
            <a:r>
              <a:rPr lang="en-US" altLang="en-US" b="1" u="sng" dirty="0">
                <a:solidFill>
                  <a:srgbClr val="0000FF"/>
                </a:solidFill>
                <a:latin typeface="Times"/>
              </a:rPr>
              <a:t>.</a:t>
            </a:r>
            <a:r>
              <a:rPr lang="en-US" altLang="en-US" u="sng" dirty="0">
                <a:solidFill>
                  <a:schemeClr val="tx2"/>
                </a:solidFill>
                <a:latin typeface="Times"/>
              </a:rPr>
              <a:t> </a:t>
            </a:r>
            <a:r>
              <a:rPr lang="en-US" altLang="en-US" b="1" u="sng" dirty="0">
                <a:solidFill>
                  <a:schemeClr val="tx2"/>
                </a:solidFill>
                <a:latin typeface="Times"/>
              </a:rPr>
              <a:t>Independent:</a:t>
            </a:r>
            <a:r>
              <a:rPr lang="en-US" altLang="en-US" dirty="0">
                <a:solidFill>
                  <a:schemeClr val="tx2"/>
                </a:solidFill>
                <a:latin typeface="Times"/>
              </a:rPr>
              <a:t> A clause that can stand by itself and still make sense. An independent clause could be its own sentence, but is often part of a larger structure, combined with other independent clauses and with dependent clauses. Independent clauses are sometimes called </a:t>
            </a:r>
            <a:r>
              <a:rPr lang="en-US" altLang="en-US" u="sng" dirty="0">
                <a:solidFill>
                  <a:schemeClr val="tx2"/>
                </a:solidFill>
                <a:latin typeface="Times"/>
              </a:rPr>
              <a:t>essential</a:t>
            </a:r>
            <a:r>
              <a:rPr lang="en-US" altLang="en-US" dirty="0">
                <a:solidFill>
                  <a:schemeClr val="tx2"/>
                </a:solidFill>
                <a:latin typeface="Times"/>
              </a:rPr>
              <a:t> or </a:t>
            </a:r>
            <a:r>
              <a:rPr lang="en-US" altLang="en-US" u="sng" dirty="0">
                <a:solidFill>
                  <a:schemeClr val="tx2"/>
                </a:solidFill>
                <a:latin typeface="Times"/>
              </a:rPr>
              <a:t>restrictive</a:t>
            </a:r>
            <a:r>
              <a:rPr lang="en-US" altLang="en-US" dirty="0">
                <a:solidFill>
                  <a:schemeClr val="tx2"/>
                </a:solidFill>
                <a:latin typeface="Times"/>
              </a:rPr>
              <a:t> clauses.</a:t>
            </a:r>
            <a:endParaRPr lang="en-US" altLang="en-US" dirty="0">
              <a:latin typeface="Times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33400" y="4495800"/>
            <a:ext cx="83058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"/>
              </a:rPr>
              <a:t>2</a:t>
            </a:r>
            <a:r>
              <a:rPr lang="en-US" altLang="en-US" b="1" u="sng">
                <a:solidFill>
                  <a:srgbClr val="0000FF"/>
                </a:solidFill>
                <a:latin typeface="Times"/>
              </a:rPr>
              <a:t>.</a:t>
            </a:r>
            <a:r>
              <a:rPr lang="en-US" altLang="en-US" u="sng">
                <a:solidFill>
                  <a:schemeClr val="tx2"/>
                </a:solidFill>
                <a:latin typeface="Times"/>
              </a:rPr>
              <a:t> </a:t>
            </a:r>
            <a:r>
              <a:rPr lang="en-US" altLang="en-US" b="1" u="sng">
                <a:solidFill>
                  <a:schemeClr val="tx2"/>
                </a:solidFill>
                <a:latin typeface="Times"/>
              </a:rPr>
              <a:t>Dependent:</a:t>
            </a:r>
            <a:r>
              <a:rPr lang="en-US" altLang="en-US">
                <a:solidFill>
                  <a:schemeClr val="tx2"/>
                </a:solidFill>
                <a:latin typeface="Times"/>
              </a:rPr>
              <a:t> A clause that cannot stand by itself. It depends on something else, an independent clause, for its meaning. A dependent clause trying to stand by itself would be a </a:t>
            </a:r>
            <a:r>
              <a:rPr lang="en-US" altLang="en-US">
                <a:solidFill>
                  <a:schemeClr val="tx2"/>
                </a:solidFill>
                <a:latin typeface="Times"/>
                <a:hlinkClick r:id="rId4"/>
              </a:rPr>
              <a:t>sentence fragment</a:t>
            </a:r>
            <a:r>
              <a:rPr lang="en-US" altLang="en-US">
                <a:solidFill>
                  <a:schemeClr val="tx2"/>
                </a:solidFill>
                <a:latin typeface="Times"/>
              </a:rPr>
              <a:t>. Dependent clauses are sometimes called </a:t>
            </a:r>
            <a:r>
              <a:rPr lang="en-US" altLang="en-US" u="sng">
                <a:solidFill>
                  <a:schemeClr val="tx2"/>
                </a:solidFill>
                <a:latin typeface="Times"/>
              </a:rPr>
              <a:t>subordinate</a:t>
            </a:r>
            <a:r>
              <a:rPr lang="en-US" altLang="en-US">
                <a:solidFill>
                  <a:schemeClr val="tx2"/>
                </a:solidFill>
                <a:latin typeface="Times"/>
              </a:rPr>
              <a:t>, </a:t>
            </a:r>
            <a:r>
              <a:rPr lang="en-US" altLang="en-US" u="sng">
                <a:solidFill>
                  <a:schemeClr val="tx2"/>
                </a:solidFill>
                <a:latin typeface="Times"/>
              </a:rPr>
              <a:t>nonessential,</a:t>
            </a:r>
            <a:r>
              <a:rPr lang="en-US" altLang="en-US">
                <a:solidFill>
                  <a:schemeClr val="tx2"/>
                </a:solidFill>
                <a:latin typeface="Times"/>
              </a:rPr>
              <a:t> or </a:t>
            </a:r>
            <a:r>
              <a:rPr lang="en-US" altLang="en-US" u="sng">
                <a:solidFill>
                  <a:schemeClr val="tx2"/>
                </a:solidFill>
                <a:latin typeface="Times"/>
              </a:rPr>
              <a:t>nonrestrictive</a:t>
            </a:r>
            <a:r>
              <a:rPr lang="en-US" altLang="en-US">
                <a:solidFill>
                  <a:schemeClr val="tx2"/>
                </a:solidFill>
                <a:latin typeface="Times"/>
              </a:rPr>
              <a:t> clauses. We will review the different kinds of dependent clauses.</a:t>
            </a:r>
            <a:endParaRPr lang="en-US" altLang="en-US">
              <a:solidFill>
                <a:schemeClr val="tx2"/>
              </a:solidFill>
              <a:latin typeface="Times"/>
              <a:hlinkClick r:id="rId4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autoUpdateAnimBg="0"/>
      <p:bldP spid="10244" grpId="0" autoUpdateAnimBg="0"/>
      <p:bldP spid="10246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Clauses: Building Blocks </a:t>
            </a:r>
            <a:br>
              <a:rPr lang="en-US" altLang="en-US"/>
            </a:br>
            <a:r>
              <a:rPr lang="en-US" altLang="en-US"/>
              <a:t>for Sentences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304800" y="1676400"/>
            <a:ext cx="861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latin typeface="Times"/>
              </a:rPr>
              <a:t>And here are some examples of independent clauses . . . .</a:t>
            </a:r>
            <a:r>
              <a:rPr lang="en-US" altLang="en-US">
                <a:latin typeface="Times"/>
              </a:rPr>
              <a:t> 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533400" y="2362200"/>
            <a:ext cx="861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"/>
              </a:rPr>
              <a:t>1</a:t>
            </a:r>
            <a:r>
              <a:rPr lang="en-US" altLang="en-US" b="1" u="sng">
                <a:solidFill>
                  <a:srgbClr val="0000FF"/>
                </a:solidFill>
                <a:latin typeface="Times"/>
              </a:rPr>
              <a:t>.</a:t>
            </a:r>
            <a:r>
              <a:rPr lang="en-US" altLang="en-US" u="sng">
                <a:solidFill>
                  <a:schemeClr val="tx2"/>
                </a:solidFill>
                <a:latin typeface="Times"/>
              </a:rPr>
              <a:t> </a:t>
            </a:r>
            <a:r>
              <a:rPr lang="en-US" altLang="en-US" b="1" u="sng">
                <a:solidFill>
                  <a:schemeClr val="tx2"/>
                </a:solidFill>
                <a:latin typeface="Times"/>
              </a:rPr>
              <a:t>Independent clauses:</a:t>
            </a:r>
            <a:endParaRPr lang="en-US" altLang="en-US">
              <a:latin typeface="Times"/>
            </a:endParaRP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838200" y="3048000"/>
            <a:ext cx="79248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b="1">
                <a:solidFill>
                  <a:schemeClr val="tx2"/>
                </a:solidFill>
                <a:latin typeface="Times"/>
              </a:rPr>
              <a:t> Glaciers often leave behind holes in the ground.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b="1">
                <a:solidFill>
                  <a:schemeClr val="tx2"/>
                </a:solidFill>
                <a:latin typeface="Times"/>
              </a:rPr>
              <a:t> These holes are called kettles, and they look just like 	scooped-out pots.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b="1">
                <a:solidFill>
                  <a:schemeClr val="tx2"/>
                </a:solidFill>
                <a:latin typeface="Times"/>
              </a:rPr>
              <a:t> Glaciers also leave behind enormous deposits of glacial “garbage”; these deposits are called </a:t>
            </a:r>
            <a:r>
              <a:rPr lang="en-US" altLang="en-US" b="1" i="1">
                <a:solidFill>
                  <a:schemeClr val="tx2"/>
                </a:solidFill>
                <a:latin typeface="Times"/>
              </a:rPr>
              <a:t>morains</a:t>
            </a:r>
            <a:r>
              <a:rPr lang="en-US" altLang="en-US" b="1">
                <a:solidFill>
                  <a:schemeClr val="tx2"/>
                </a:solidFill>
                <a:latin typeface="Times"/>
              </a:rPr>
              <a:t>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b="1">
                <a:solidFill>
                  <a:schemeClr val="tx2"/>
                </a:solidFill>
                <a:latin typeface="Times"/>
              </a:rPr>
              <a:t>Kettle holes result when a large block of ice is left behind the glacier and then melts away, leaving a large depression.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altLang="en-US" b="1">
              <a:solidFill>
                <a:schemeClr val="tx2"/>
              </a:solidFill>
              <a:latin typeface="Times"/>
            </a:endParaRPr>
          </a:p>
        </p:txBody>
      </p:sp>
      <p:sp>
        <p:nvSpPr>
          <p:cNvPr id="12295" name="Freeform 7"/>
          <p:cNvSpPr>
            <a:spLocks/>
          </p:cNvSpPr>
          <p:nvPr/>
        </p:nvSpPr>
        <p:spPr bwMode="auto">
          <a:xfrm>
            <a:off x="520700" y="2794000"/>
            <a:ext cx="7262813" cy="684213"/>
          </a:xfrm>
          <a:custGeom>
            <a:avLst/>
            <a:gdLst/>
            <a:ahLst/>
            <a:cxnLst>
              <a:cxn ang="0">
                <a:pos x="344" y="208"/>
              </a:cxn>
              <a:cxn ang="0">
                <a:pos x="344" y="400"/>
              </a:cxn>
              <a:cxn ang="0">
                <a:pos x="2408" y="400"/>
              </a:cxn>
              <a:cxn ang="0">
                <a:pos x="4088" y="400"/>
              </a:cxn>
              <a:cxn ang="0">
                <a:pos x="4424" y="304"/>
              </a:cxn>
              <a:cxn ang="0">
                <a:pos x="4424" y="208"/>
              </a:cxn>
              <a:cxn ang="0">
                <a:pos x="4328" y="160"/>
              </a:cxn>
              <a:cxn ang="0">
                <a:pos x="2936" y="112"/>
              </a:cxn>
              <a:cxn ang="0">
                <a:pos x="2264" y="112"/>
              </a:cxn>
              <a:cxn ang="0">
                <a:pos x="1208" y="16"/>
              </a:cxn>
              <a:cxn ang="0">
                <a:pos x="344" y="208"/>
              </a:cxn>
            </a:cxnLst>
            <a:rect l="0" t="0" r="r" b="b"/>
            <a:pathLst>
              <a:path w="4575" h="431">
                <a:moveTo>
                  <a:pt x="344" y="208"/>
                </a:moveTo>
                <a:cubicBezTo>
                  <a:pt x="200" y="271"/>
                  <a:pt x="0" y="368"/>
                  <a:pt x="344" y="400"/>
                </a:cubicBezTo>
                <a:cubicBezTo>
                  <a:pt x="687" y="431"/>
                  <a:pt x="1784" y="400"/>
                  <a:pt x="2408" y="400"/>
                </a:cubicBezTo>
                <a:cubicBezTo>
                  <a:pt x="3032" y="400"/>
                  <a:pt x="3752" y="416"/>
                  <a:pt x="4088" y="400"/>
                </a:cubicBezTo>
                <a:cubicBezTo>
                  <a:pt x="4424" y="384"/>
                  <a:pt x="4368" y="335"/>
                  <a:pt x="4424" y="304"/>
                </a:cubicBezTo>
                <a:cubicBezTo>
                  <a:pt x="4479" y="272"/>
                  <a:pt x="4440" y="232"/>
                  <a:pt x="4424" y="208"/>
                </a:cubicBezTo>
                <a:cubicBezTo>
                  <a:pt x="4408" y="184"/>
                  <a:pt x="4575" y="175"/>
                  <a:pt x="4328" y="160"/>
                </a:cubicBezTo>
                <a:cubicBezTo>
                  <a:pt x="4080" y="144"/>
                  <a:pt x="3280" y="120"/>
                  <a:pt x="2936" y="112"/>
                </a:cubicBezTo>
                <a:cubicBezTo>
                  <a:pt x="2592" y="104"/>
                  <a:pt x="2552" y="128"/>
                  <a:pt x="2264" y="112"/>
                </a:cubicBezTo>
                <a:cubicBezTo>
                  <a:pt x="1976" y="96"/>
                  <a:pt x="1536" y="0"/>
                  <a:pt x="1208" y="16"/>
                </a:cubicBezTo>
                <a:cubicBezTo>
                  <a:pt x="880" y="32"/>
                  <a:pt x="487" y="144"/>
                  <a:pt x="344" y="208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Freeform 8"/>
          <p:cNvSpPr>
            <a:spLocks/>
          </p:cNvSpPr>
          <p:nvPr/>
        </p:nvSpPr>
        <p:spPr bwMode="auto">
          <a:xfrm>
            <a:off x="774700" y="3568700"/>
            <a:ext cx="4292600" cy="520700"/>
          </a:xfrm>
          <a:custGeom>
            <a:avLst/>
            <a:gdLst/>
            <a:ahLst/>
            <a:cxnLst>
              <a:cxn ang="0">
                <a:pos x="184" y="56"/>
              </a:cxn>
              <a:cxn ang="0">
                <a:pos x="184" y="152"/>
              </a:cxn>
              <a:cxn ang="0">
                <a:pos x="232" y="248"/>
              </a:cxn>
              <a:cxn ang="0">
                <a:pos x="1576" y="248"/>
              </a:cxn>
              <a:cxn ang="0">
                <a:pos x="2536" y="296"/>
              </a:cxn>
              <a:cxn ang="0">
                <a:pos x="2584" y="56"/>
              </a:cxn>
              <a:cxn ang="0">
                <a:pos x="2200" y="8"/>
              </a:cxn>
              <a:cxn ang="0">
                <a:pos x="1432" y="8"/>
              </a:cxn>
              <a:cxn ang="0">
                <a:pos x="616" y="8"/>
              </a:cxn>
              <a:cxn ang="0">
                <a:pos x="184" y="56"/>
              </a:cxn>
            </a:cxnLst>
            <a:rect l="0" t="0" r="r" b="b"/>
            <a:pathLst>
              <a:path w="2704" h="328">
                <a:moveTo>
                  <a:pt x="184" y="56"/>
                </a:moveTo>
                <a:cubicBezTo>
                  <a:pt x="112" y="79"/>
                  <a:pt x="175" y="119"/>
                  <a:pt x="184" y="152"/>
                </a:cubicBezTo>
                <a:cubicBezTo>
                  <a:pt x="192" y="184"/>
                  <a:pt x="0" y="232"/>
                  <a:pt x="232" y="248"/>
                </a:cubicBezTo>
                <a:cubicBezTo>
                  <a:pt x="463" y="263"/>
                  <a:pt x="1192" y="240"/>
                  <a:pt x="1576" y="248"/>
                </a:cubicBezTo>
                <a:cubicBezTo>
                  <a:pt x="1960" y="256"/>
                  <a:pt x="2368" y="328"/>
                  <a:pt x="2536" y="296"/>
                </a:cubicBezTo>
                <a:cubicBezTo>
                  <a:pt x="2704" y="264"/>
                  <a:pt x="2640" y="104"/>
                  <a:pt x="2584" y="56"/>
                </a:cubicBezTo>
                <a:cubicBezTo>
                  <a:pt x="2528" y="8"/>
                  <a:pt x="2391" y="15"/>
                  <a:pt x="2200" y="8"/>
                </a:cubicBezTo>
                <a:cubicBezTo>
                  <a:pt x="2008" y="0"/>
                  <a:pt x="1696" y="8"/>
                  <a:pt x="1432" y="8"/>
                </a:cubicBezTo>
                <a:cubicBezTo>
                  <a:pt x="1168" y="8"/>
                  <a:pt x="831" y="0"/>
                  <a:pt x="616" y="8"/>
                </a:cubicBezTo>
                <a:cubicBezTo>
                  <a:pt x="400" y="15"/>
                  <a:pt x="255" y="32"/>
                  <a:pt x="184" y="56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97" name="Freeform 9"/>
          <p:cNvSpPr>
            <a:spLocks/>
          </p:cNvSpPr>
          <p:nvPr/>
        </p:nvSpPr>
        <p:spPr bwMode="auto">
          <a:xfrm>
            <a:off x="749300" y="3492500"/>
            <a:ext cx="7440613" cy="900113"/>
          </a:xfrm>
          <a:custGeom>
            <a:avLst/>
            <a:gdLst/>
            <a:ahLst/>
            <a:cxnLst>
              <a:cxn ang="0">
                <a:pos x="2696" y="200"/>
              </a:cxn>
              <a:cxn ang="0">
                <a:pos x="2648" y="296"/>
              </a:cxn>
              <a:cxn ang="0">
                <a:pos x="1736" y="392"/>
              </a:cxn>
              <a:cxn ang="0">
                <a:pos x="1208" y="344"/>
              </a:cxn>
              <a:cxn ang="0">
                <a:pos x="968" y="344"/>
              </a:cxn>
              <a:cxn ang="0">
                <a:pos x="392" y="392"/>
              </a:cxn>
              <a:cxn ang="0">
                <a:pos x="56" y="344"/>
              </a:cxn>
              <a:cxn ang="0">
                <a:pos x="56" y="440"/>
              </a:cxn>
              <a:cxn ang="0">
                <a:pos x="248" y="536"/>
              </a:cxn>
              <a:cxn ang="0">
                <a:pos x="1256" y="536"/>
              </a:cxn>
              <a:cxn ang="0">
                <a:pos x="3752" y="344"/>
              </a:cxn>
              <a:cxn ang="0">
                <a:pos x="4328" y="392"/>
              </a:cxn>
              <a:cxn ang="0">
                <a:pos x="4568" y="200"/>
              </a:cxn>
              <a:cxn ang="0">
                <a:pos x="4568" y="104"/>
              </a:cxn>
              <a:cxn ang="0">
                <a:pos x="3848" y="8"/>
              </a:cxn>
              <a:cxn ang="0">
                <a:pos x="3368" y="56"/>
              </a:cxn>
              <a:cxn ang="0">
                <a:pos x="2840" y="56"/>
              </a:cxn>
              <a:cxn ang="0">
                <a:pos x="2696" y="104"/>
              </a:cxn>
              <a:cxn ang="0">
                <a:pos x="2648" y="296"/>
              </a:cxn>
            </a:cxnLst>
            <a:rect l="0" t="0" r="r" b="b"/>
            <a:pathLst>
              <a:path w="4687" h="567">
                <a:moveTo>
                  <a:pt x="2696" y="200"/>
                </a:moveTo>
                <a:cubicBezTo>
                  <a:pt x="2751" y="232"/>
                  <a:pt x="2807" y="264"/>
                  <a:pt x="2648" y="296"/>
                </a:cubicBezTo>
                <a:cubicBezTo>
                  <a:pt x="2488" y="327"/>
                  <a:pt x="1976" y="384"/>
                  <a:pt x="1736" y="392"/>
                </a:cubicBezTo>
                <a:cubicBezTo>
                  <a:pt x="1496" y="400"/>
                  <a:pt x="1335" y="351"/>
                  <a:pt x="1208" y="344"/>
                </a:cubicBezTo>
                <a:cubicBezTo>
                  <a:pt x="1080" y="336"/>
                  <a:pt x="1103" y="336"/>
                  <a:pt x="968" y="344"/>
                </a:cubicBezTo>
                <a:cubicBezTo>
                  <a:pt x="832" y="351"/>
                  <a:pt x="544" y="392"/>
                  <a:pt x="392" y="392"/>
                </a:cubicBezTo>
                <a:cubicBezTo>
                  <a:pt x="240" y="392"/>
                  <a:pt x="111" y="336"/>
                  <a:pt x="56" y="344"/>
                </a:cubicBezTo>
                <a:cubicBezTo>
                  <a:pt x="0" y="351"/>
                  <a:pt x="24" y="408"/>
                  <a:pt x="56" y="440"/>
                </a:cubicBezTo>
                <a:cubicBezTo>
                  <a:pt x="88" y="472"/>
                  <a:pt x="47" y="519"/>
                  <a:pt x="248" y="536"/>
                </a:cubicBezTo>
                <a:cubicBezTo>
                  <a:pt x="448" y="552"/>
                  <a:pt x="672" y="567"/>
                  <a:pt x="1256" y="536"/>
                </a:cubicBezTo>
                <a:cubicBezTo>
                  <a:pt x="1839" y="504"/>
                  <a:pt x="3240" y="367"/>
                  <a:pt x="3752" y="344"/>
                </a:cubicBezTo>
                <a:cubicBezTo>
                  <a:pt x="4263" y="320"/>
                  <a:pt x="4192" y="416"/>
                  <a:pt x="4328" y="392"/>
                </a:cubicBezTo>
                <a:cubicBezTo>
                  <a:pt x="4464" y="368"/>
                  <a:pt x="4528" y="248"/>
                  <a:pt x="4568" y="200"/>
                </a:cubicBezTo>
                <a:cubicBezTo>
                  <a:pt x="4608" y="152"/>
                  <a:pt x="4687" y="135"/>
                  <a:pt x="4568" y="104"/>
                </a:cubicBezTo>
                <a:cubicBezTo>
                  <a:pt x="4448" y="72"/>
                  <a:pt x="4047" y="15"/>
                  <a:pt x="3848" y="8"/>
                </a:cubicBezTo>
                <a:cubicBezTo>
                  <a:pt x="3648" y="0"/>
                  <a:pt x="3535" y="48"/>
                  <a:pt x="3368" y="56"/>
                </a:cubicBezTo>
                <a:cubicBezTo>
                  <a:pt x="3200" y="63"/>
                  <a:pt x="2951" y="48"/>
                  <a:pt x="2840" y="56"/>
                </a:cubicBezTo>
                <a:cubicBezTo>
                  <a:pt x="2728" y="63"/>
                  <a:pt x="2728" y="64"/>
                  <a:pt x="2696" y="104"/>
                </a:cubicBezTo>
                <a:cubicBezTo>
                  <a:pt x="2664" y="144"/>
                  <a:pt x="2656" y="220"/>
                  <a:pt x="2648" y="296"/>
                </a:cubicBez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Freeform 12"/>
          <p:cNvSpPr>
            <a:spLocks/>
          </p:cNvSpPr>
          <p:nvPr/>
        </p:nvSpPr>
        <p:spPr bwMode="auto">
          <a:xfrm>
            <a:off x="850900" y="4430713"/>
            <a:ext cx="8369300" cy="914400"/>
          </a:xfrm>
          <a:custGeom>
            <a:avLst/>
            <a:gdLst/>
            <a:ahLst/>
            <a:cxnLst>
              <a:cxn ang="0">
                <a:pos x="136" y="137"/>
              </a:cxn>
              <a:cxn ang="0">
                <a:pos x="40" y="281"/>
              </a:cxn>
              <a:cxn ang="0">
                <a:pos x="40" y="473"/>
              </a:cxn>
              <a:cxn ang="0">
                <a:pos x="280" y="569"/>
              </a:cxn>
              <a:cxn ang="0">
                <a:pos x="760" y="521"/>
              </a:cxn>
              <a:cxn ang="0">
                <a:pos x="856" y="473"/>
              </a:cxn>
              <a:cxn ang="0">
                <a:pos x="952" y="329"/>
              </a:cxn>
              <a:cxn ang="0">
                <a:pos x="1144" y="281"/>
              </a:cxn>
              <a:cxn ang="0">
                <a:pos x="4696" y="281"/>
              </a:cxn>
              <a:cxn ang="0">
                <a:pos x="4600" y="41"/>
              </a:cxn>
              <a:cxn ang="0">
                <a:pos x="4264" y="41"/>
              </a:cxn>
              <a:cxn ang="0">
                <a:pos x="2296" y="41"/>
              </a:cxn>
              <a:cxn ang="0">
                <a:pos x="1336" y="41"/>
              </a:cxn>
              <a:cxn ang="0">
                <a:pos x="376" y="41"/>
              </a:cxn>
              <a:cxn ang="0">
                <a:pos x="136" y="137"/>
              </a:cxn>
            </a:cxnLst>
            <a:rect l="0" t="0" r="r" b="b"/>
            <a:pathLst>
              <a:path w="5272" h="576">
                <a:moveTo>
                  <a:pt x="136" y="137"/>
                </a:moveTo>
                <a:cubicBezTo>
                  <a:pt x="80" y="176"/>
                  <a:pt x="55" y="225"/>
                  <a:pt x="40" y="281"/>
                </a:cubicBezTo>
                <a:cubicBezTo>
                  <a:pt x="24" y="336"/>
                  <a:pt x="0" y="425"/>
                  <a:pt x="40" y="473"/>
                </a:cubicBezTo>
                <a:cubicBezTo>
                  <a:pt x="80" y="521"/>
                  <a:pt x="160" y="561"/>
                  <a:pt x="280" y="569"/>
                </a:cubicBezTo>
                <a:cubicBezTo>
                  <a:pt x="399" y="576"/>
                  <a:pt x="664" y="537"/>
                  <a:pt x="760" y="521"/>
                </a:cubicBezTo>
                <a:cubicBezTo>
                  <a:pt x="856" y="505"/>
                  <a:pt x="824" y="505"/>
                  <a:pt x="856" y="473"/>
                </a:cubicBezTo>
                <a:cubicBezTo>
                  <a:pt x="888" y="441"/>
                  <a:pt x="903" y="361"/>
                  <a:pt x="952" y="329"/>
                </a:cubicBezTo>
                <a:cubicBezTo>
                  <a:pt x="1000" y="296"/>
                  <a:pt x="520" y="289"/>
                  <a:pt x="1144" y="281"/>
                </a:cubicBezTo>
                <a:cubicBezTo>
                  <a:pt x="1768" y="273"/>
                  <a:pt x="4120" y="321"/>
                  <a:pt x="4696" y="281"/>
                </a:cubicBezTo>
                <a:cubicBezTo>
                  <a:pt x="5272" y="241"/>
                  <a:pt x="4672" y="81"/>
                  <a:pt x="4600" y="41"/>
                </a:cubicBezTo>
                <a:cubicBezTo>
                  <a:pt x="4527" y="0"/>
                  <a:pt x="4648" y="41"/>
                  <a:pt x="4264" y="41"/>
                </a:cubicBezTo>
                <a:cubicBezTo>
                  <a:pt x="3880" y="41"/>
                  <a:pt x="2784" y="41"/>
                  <a:pt x="2296" y="41"/>
                </a:cubicBezTo>
                <a:cubicBezTo>
                  <a:pt x="1808" y="41"/>
                  <a:pt x="1656" y="41"/>
                  <a:pt x="1336" y="41"/>
                </a:cubicBezTo>
                <a:cubicBezTo>
                  <a:pt x="1016" y="41"/>
                  <a:pt x="583" y="25"/>
                  <a:pt x="376" y="41"/>
                </a:cubicBezTo>
                <a:cubicBezTo>
                  <a:pt x="168" y="56"/>
                  <a:pt x="191" y="97"/>
                  <a:pt x="136" y="137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Freeform 13"/>
          <p:cNvSpPr>
            <a:spLocks/>
          </p:cNvSpPr>
          <p:nvPr/>
        </p:nvSpPr>
        <p:spPr bwMode="auto">
          <a:xfrm>
            <a:off x="2336800" y="4876800"/>
            <a:ext cx="4633913" cy="481013"/>
          </a:xfrm>
          <a:custGeom>
            <a:avLst/>
            <a:gdLst/>
            <a:ahLst/>
            <a:cxnLst>
              <a:cxn ang="0">
                <a:pos x="64" y="192"/>
              </a:cxn>
              <a:cxn ang="0">
                <a:pos x="112" y="240"/>
              </a:cxn>
              <a:cxn ang="0">
                <a:pos x="496" y="288"/>
              </a:cxn>
              <a:cxn ang="0">
                <a:pos x="880" y="288"/>
              </a:cxn>
              <a:cxn ang="0">
                <a:pos x="1552" y="288"/>
              </a:cxn>
              <a:cxn ang="0">
                <a:pos x="2464" y="288"/>
              </a:cxn>
              <a:cxn ang="0">
                <a:pos x="2848" y="192"/>
              </a:cxn>
              <a:cxn ang="0">
                <a:pos x="2896" y="144"/>
              </a:cxn>
              <a:cxn ang="0">
                <a:pos x="2848" y="48"/>
              </a:cxn>
              <a:cxn ang="0">
                <a:pos x="2608" y="48"/>
              </a:cxn>
              <a:cxn ang="0">
                <a:pos x="2080" y="48"/>
              </a:cxn>
              <a:cxn ang="0">
                <a:pos x="1648" y="0"/>
              </a:cxn>
              <a:cxn ang="0">
                <a:pos x="1024" y="48"/>
              </a:cxn>
              <a:cxn ang="0">
                <a:pos x="832" y="48"/>
              </a:cxn>
              <a:cxn ang="0">
                <a:pos x="448" y="48"/>
              </a:cxn>
              <a:cxn ang="0">
                <a:pos x="160" y="48"/>
              </a:cxn>
              <a:cxn ang="0">
                <a:pos x="16" y="96"/>
              </a:cxn>
              <a:cxn ang="0">
                <a:pos x="64" y="192"/>
              </a:cxn>
            </a:cxnLst>
            <a:rect l="0" t="0" r="r" b="b"/>
            <a:pathLst>
              <a:path w="2919" h="303">
                <a:moveTo>
                  <a:pt x="64" y="192"/>
                </a:moveTo>
                <a:cubicBezTo>
                  <a:pt x="80" y="216"/>
                  <a:pt x="40" y="224"/>
                  <a:pt x="112" y="240"/>
                </a:cubicBezTo>
                <a:cubicBezTo>
                  <a:pt x="184" y="256"/>
                  <a:pt x="368" y="280"/>
                  <a:pt x="496" y="288"/>
                </a:cubicBezTo>
                <a:cubicBezTo>
                  <a:pt x="623" y="295"/>
                  <a:pt x="704" y="288"/>
                  <a:pt x="880" y="288"/>
                </a:cubicBezTo>
                <a:cubicBezTo>
                  <a:pt x="1056" y="288"/>
                  <a:pt x="1288" y="288"/>
                  <a:pt x="1552" y="288"/>
                </a:cubicBezTo>
                <a:cubicBezTo>
                  <a:pt x="1816" y="288"/>
                  <a:pt x="2248" y="303"/>
                  <a:pt x="2464" y="288"/>
                </a:cubicBezTo>
                <a:cubicBezTo>
                  <a:pt x="2679" y="272"/>
                  <a:pt x="2776" y="215"/>
                  <a:pt x="2848" y="192"/>
                </a:cubicBezTo>
                <a:cubicBezTo>
                  <a:pt x="2919" y="168"/>
                  <a:pt x="2896" y="168"/>
                  <a:pt x="2896" y="144"/>
                </a:cubicBezTo>
                <a:cubicBezTo>
                  <a:pt x="2896" y="120"/>
                  <a:pt x="2895" y="63"/>
                  <a:pt x="2848" y="48"/>
                </a:cubicBezTo>
                <a:cubicBezTo>
                  <a:pt x="2800" y="32"/>
                  <a:pt x="2736" y="48"/>
                  <a:pt x="2608" y="48"/>
                </a:cubicBezTo>
                <a:cubicBezTo>
                  <a:pt x="2480" y="48"/>
                  <a:pt x="2239" y="55"/>
                  <a:pt x="2080" y="48"/>
                </a:cubicBezTo>
                <a:cubicBezTo>
                  <a:pt x="1920" y="40"/>
                  <a:pt x="1824" y="0"/>
                  <a:pt x="1648" y="0"/>
                </a:cubicBezTo>
                <a:cubicBezTo>
                  <a:pt x="1472" y="0"/>
                  <a:pt x="1159" y="40"/>
                  <a:pt x="1024" y="48"/>
                </a:cubicBezTo>
                <a:cubicBezTo>
                  <a:pt x="888" y="55"/>
                  <a:pt x="928" y="48"/>
                  <a:pt x="832" y="48"/>
                </a:cubicBezTo>
                <a:cubicBezTo>
                  <a:pt x="736" y="48"/>
                  <a:pt x="560" y="48"/>
                  <a:pt x="448" y="48"/>
                </a:cubicBezTo>
                <a:cubicBezTo>
                  <a:pt x="336" y="48"/>
                  <a:pt x="232" y="40"/>
                  <a:pt x="160" y="48"/>
                </a:cubicBezTo>
                <a:cubicBezTo>
                  <a:pt x="88" y="56"/>
                  <a:pt x="32" y="72"/>
                  <a:pt x="16" y="96"/>
                </a:cubicBezTo>
                <a:cubicBezTo>
                  <a:pt x="0" y="120"/>
                  <a:pt x="48" y="168"/>
                  <a:pt x="64" y="192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Freeform 14"/>
          <p:cNvSpPr>
            <a:spLocks/>
          </p:cNvSpPr>
          <p:nvPr/>
        </p:nvSpPr>
        <p:spPr bwMode="auto">
          <a:xfrm>
            <a:off x="990600" y="5308600"/>
            <a:ext cx="2590800" cy="569913"/>
          </a:xfrm>
          <a:custGeom>
            <a:avLst/>
            <a:gdLst/>
            <a:ahLst/>
            <a:cxnLst>
              <a:cxn ang="0">
                <a:pos x="240" y="64"/>
              </a:cxn>
              <a:cxn ang="0">
                <a:pos x="48" y="64"/>
              </a:cxn>
              <a:cxn ang="0">
                <a:pos x="0" y="160"/>
              </a:cxn>
              <a:cxn ang="0">
                <a:pos x="48" y="304"/>
              </a:cxn>
              <a:cxn ang="0">
                <a:pos x="240" y="352"/>
              </a:cxn>
              <a:cxn ang="0">
                <a:pos x="720" y="352"/>
              </a:cxn>
              <a:cxn ang="0">
                <a:pos x="1248" y="352"/>
              </a:cxn>
              <a:cxn ang="0">
                <a:pos x="1584" y="304"/>
              </a:cxn>
              <a:cxn ang="0">
                <a:pos x="1536" y="208"/>
              </a:cxn>
              <a:cxn ang="0">
                <a:pos x="1488" y="112"/>
              </a:cxn>
              <a:cxn ang="0">
                <a:pos x="1152" y="16"/>
              </a:cxn>
              <a:cxn ang="0">
                <a:pos x="672" y="16"/>
              </a:cxn>
              <a:cxn ang="0">
                <a:pos x="240" y="64"/>
              </a:cxn>
            </a:cxnLst>
            <a:rect l="0" t="0" r="r" b="b"/>
            <a:pathLst>
              <a:path w="1632" h="359">
                <a:moveTo>
                  <a:pt x="240" y="64"/>
                </a:moveTo>
                <a:cubicBezTo>
                  <a:pt x="135" y="72"/>
                  <a:pt x="88" y="48"/>
                  <a:pt x="48" y="64"/>
                </a:cubicBezTo>
                <a:cubicBezTo>
                  <a:pt x="8" y="80"/>
                  <a:pt x="0" y="120"/>
                  <a:pt x="0" y="160"/>
                </a:cubicBezTo>
                <a:cubicBezTo>
                  <a:pt x="0" y="200"/>
                  <a:pt x="8" y="272"/>
                  <a:pt x="48" y="304"/>
                </a:cubicBezTo>
                <a:cubicBezTo>
                  <a:pt x="88" y="336"/>
                  <a:pt x="128" y="344"/>
                  <a:pt x="240" y="352"/>
                </a:cubicBezTo>
                <a:cubicBezTo>
                  <a:pt x="351" y="359"/>
                  <a:pt x="552" y="352"/>
                  <a:pt x="720" y="352"/>
                </a:cubicBezTo>
                <a:cubicBezTo>
                  <a:pt x="888" y="352"/>
                  <a:pt x="1104" y="359"/>
                  <a:pt x="1248" y="352"/>
                </a:cubicBezTo>
                <a:cubicBezTo>
                  <a:pt x="1391" y="344"/>
                  <a:pt x="1536" y="328"/>
                  <a:pt x="1584" y="304"/>
                </a:cubicBezTo>
                <a:cubicBezTo>
                  <a:pt x="1632" y="280"/>
                  <a:pt x="1552" y="240"/>
                  <a:pt x="1536" y="208"/>
                </a:cubicBezTo>
                <a:cubicBezTo>
                  <a:pt x="1520" y="176"/>
                  <a:pt x="1551" y="143"/>
                  <a:pt x="1488" y="112"/>
                </a:cubicBezTo>
                <a:cubicBezTo>
                  <a:pt x="1424" y="80"/>
                  <a:pt x="1287" y="31"/>
                  <a:pt x="1152" y="16"/>
                </a:cubicBezTo>
                <a:cubicBezTo>
                  <a:pt x="1016" y="0"/>
                  <a:pt x="831" y="8"/>
                  <a:pt x="672" y="16"/>
                </a:cubicBezTo>
                <a:cubicBezTo>
                  <a:pt x="512" y="23"/>
                  <a:pt x="344" y="55"/>
                  <a:pt x="240" y="64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Text Box 16"/>
          <p:cNvSpPr txBox="1">
            <a:spLocks noChangeArrowheads="1"/>
          </p:cNvSpPr>
          <p:nvPr/>
        </p:nvSpPr>
        <p:spPr bwMode="auto">
          <a:xfrm>
            <a:off x="914400" y="6324600"/>
            <a:ext cx="7772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i="1">
                <a:latin typeface="Times"/>
              </a:rPr>
              <a:t>This last sentence deserves further attention . . . .</a:t>
            </a:r>
            <a:endParaRPr lang="en-US" altLang="en-US">
              <a:latin typeface="Times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75"/>
                                        <p:tgtEl>
                                          <p:spTgt spid="12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75"/>
                                        <p:tgtEl>
                                          <p:spTgt spid="122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75"/>
                                        <p:tgtEl>
                                          <p:spTgt spid="122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75"/>
                                        <p:tgtEl>
                                          <p:spTgt spid="122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2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12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123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autoUpdateAnimBg="0"/>
      <p:bldP spid="12292" grpId="0" autoUpdateAnimBg="0"/>
      <p:bldP spid="12294" grpId="0" build="p" autoUpdateAnimBg="0"/>
      <p:bldP spid="12295" grpId="0" animBg="1"/>
      <p:bldP spid="12296" grpId="0" animBg="1"/>
      <p:bldP spid="12297" grpId="0" animBg="1"/>
      <p:bldP spid="12300" grpId="0" animBg="1"/>
      <p:bldP spid="12301" grpId="0" animBg="1"/>
      <p:bldP spid="12302" grpId="0" animBg="1"/>
      <p:bldP spid="1230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Clauses: Building Blocks </a:t>
            </a:r>
            <a:br>
              <a:rPr lang="en-US" altLang="en-US"/>
            </a:br>
            <a:r>
              <a:rPr lang="en-US" altLang="en-US"/>
              <a:t>for Sentences</a:t>
            </a:r>
          </a:p>
        </p:txBody>
      </p:sp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533400" y="1981200"/>
            <a:ext cx="8610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rgbClr val="0000FF"/>
                </a:solidFill>
                <a:latin typeface="Times"/>
              </a:rPr>
              <a:t>Notice that this sentence consists of a very brief </a:t>
            </a:r>
            <a:r>
              <a:rPr lang="en-US" altLang="en-US" b="1" u="sng">
                <a:solidFill>
                  <a:srgbClr val="0000FF"/>
                </a:solidFill>
                <a:latin typeface="Times"/>
              </a:rPr>
              <a:t>independent</a:t>
            </a:r>
            <a:r>
              <a:rPr lang="en-US" altLang="en-US" b="1">
                <a:solidFill>
                  <a:srgbClr val="0000FF"/>
                </a:solidFill>
                <a:latin typeface="Times"/>
              </a:rPr>
              <a:t> clause followed by a long and complex </a:t>
            </a:r>
            <a:r>
              <a:rPr lang="en-US" altLang="en-US" b="1" u="sng">
                <a:solidFill>
                  <a:srgbClr val="0000FF"/>
                </a:solidFill>
                <a:latin typeface="Times"/>
              </a:rPr>
              <a:t>dependent</a:t>
            </a:r>
            <a:r>
              <a:rPr lang="en-US" altLang="en-US" b="1">
                <a:solidFill>
                  <a:srgbClr val="0000FF"/>
                </a:solidFill>
                <a:latin typeface="Times"/>
              </a:rPr>
              <a:t> clause.</a:t>
            </a:r>
            <a:endParaRPr lang="en-US" altLang="en-US">
              <a:latin typeface="Times"/>
            </a:endParaRP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838200" y="3352800"/>
            <a:ext cx="79248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b="1">
                <a:solidFill>
                  <a:schemeClr val="tx2"/>
                </a:solidFill>
                <a:latin typeface="Times"/>
              </a:rPr>
              <a:t>Kettle holes result when a large block of ice is left behind the glacier and then melts away, leaving a large depression.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n-US" altLang="en-US" b="1">
              <a:solidFill>
                <a:schemeClr val="tx2"/>
              </a:solidFill>
              <a:latin typeface="Times"/>
            </a:endParaRPr>
          </a:p>
        </p:txBody>
      </p:sp>
      <p:sp>
        <p:nvSpPr>
          <p:cNvPr id="13323" name="Freeform 11"/>
          <p:cNvSpPr>
            <a:spLocks/>
          </p:cNvSpPr>
          <p:nvPr/>
        </p:nvSpPr>
        <p:spPr bwMode="auto">
          <a:xfrm>
            <a:off x="914400" y="3200400"/>
            <a:ext cx="2590800" cy="569913"/>
          </a:xfrm>
          <a:custGeom>
            <a:avLst/>
            <a:gdLst/>
            <a:ahLst/>
            <a:cxnLst>
              <a:cxn ang="0">
                <a:pos x="240" y="64"/>
              </a:cxn>
              <a:cxn ang="0">
                <a:pos x="48" y="64"/>
              </a:cxn>
              <a:cxn ang="0">
                <a:pos x="0" y="160"/>
              </a:cxn>
              <a:cxn ang="0">
                <a:pos x="48" y="304"/>
              </a:cxn>
              <a:cxn ang="0">
                <a:pos x="240" y="352"/>
              </a:cxn>
              <a:cxn ang="0">
                <a:pos x="720" y="352"/>
              </a:cxn>
              <a:cxn ang="0">
                <a:pos x="1248" y="352"/>
              </a:cxn>
              <a:cxn ang="0">
                <a:pos x="1584" y="304"/>
              </a:cxn>
              <a:cxn ang="0">
                <a:pos x="1536" y="208"/>
              </a:cxn>
              <a:cxn ang="0">
                <a:pos x="1488" y="112"/>
              </a:cxn>
              <a:cxn ang="0">
                <a:pos x="1152" y="16"/>
              </a:cxn>
              <a:cxn ang="0">
                <a:pos x="672" y="16"/>
              </a:cxn>
              <a:cxn ang="0">
                <a:pos x="240" y="64"/>
              </a:cxn>
            </a:cxnLst>
            <a:rect l="0" t="0" r="r" b="b"/>
            <a:pathLst>
              <a:path w="1632" h="359">
                <a:moveTo>
                  <a:pt x="240" y="64"/>
                </a:moveTo>
                <a:cubicBezTo>
                  <a:pt x="135" y="72"/>
                  <a:pt x="88" y="48"/>
                  <a:pt x="48" y="64"/>
                </a:cubicBezTo>
                <a:cubicBezTo>
                  <a:pt x="8" y="80"/>
                  <a:pt x="0" y="120"/>
                  <a:pt x="0" y="160"/>
                </a:cubicBezTo>
                <a:cubicBezTo>
                  <a:pt x="0" y="200"/>
                  <a:pt x="8" y="272"/>
                  <a:pt x="48" y="304"/>
                </a:cubicBezTo>
                <a:cubicBezTo>
                  <a:pt x="88" y="336"/>
                  <a:pt x="128" y="344"/>
                  <a:pt x="240" y="352"/>
                </a:cubicBezTo>
                <a:cubicBezTo>
                  <a:pt x="351" y="359"/>
                  <a:pt x="552" y="352"/>
                  <a:pt x="720" y="352"/>
                </a:cubicBezTo>
                <a:cubicBezTo>
                  <a:pt x="888" y="352"/>
                  <a:pt x="1104" y="359"/>
                  <a:pt x="1248" y="352"/>
                </a:cubicBezTo>
                <a:cubicBezTo>
                  <a:pt x="1391" y="344"/>
                  <a:pt x="1536" y="328"/>
                  <a:pt x="1584" y="304"/>
                </a:cubicBezTo>
                <a:cubicBezTo>
                  <a:pt x="1632" y="280"/>
                  <a:pt x="1552" y="240"/>
                  <a:pt x="1536" y="208"/>
                </a:cubicBezTo>
                <a:cubicBezTo>
                  <a:pt x="1520" y="176"/>
                  <a:pt x="1551" y="143"/>
                  <a:pt x="1488" y="112"/>
                </a:cubicBezTo>
                <a:cubicBezTo>
                  <a:pt x="1424" y="80"/>
                  <a:pt x="1287" y="31"/>
                  <a:pt x="1152" y="16"/>
                </a:cubicBezTo>
                <a:cubicBezTo>
                  <a:pt x="1016" y="0"/>
                  <a:pt x="831" y="8"/>
                  <a:pt x="672" y="16"/>
                </a:cubicBezTo>
                <a:cubicBezTo>
                  <a:pt x="512" y="23"/>
                  <a:pt x="344" y="55"/>
                  <a:pt x="240" y="64"/>
                </a:cubicBezTo>
                <a:close/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Freeform 14"/>
          <p:cNvSpPr>
            <a:spLocks/>
          </p:cNvSpPr>
          <p:nvPr/>
        </p:nvSpPr>
        <p:spPr bwMode="auto">
          <a:xfrm>
            <a:off x="366713" y="3162300"/>
            <a:ext cx="8472487" cy="1117600"/>
          </a:xfrm>
          <a:custGeom>
            <a:avLst/>
            <a:gdLst/>
            <a:ahLst/>
            <a:cxnLst>
              <a:cxn ang="0">
                <a:pos x="2073" y="168"/>
              </a:cxn>
              <a:cxn ang="0">
                <a:pos x="1977" y="168"/>
              </a:cxn>
              <a:cxn ang="0">
                <a:pos x="1977" y="264"/>
              </a:cxn>
              <a:cxn ang="0">
                <a:pos x="1881" y="408"/>
              </a:cxn>
              <a:cxn ang="0">
                <a:pos x="1449" y="408"/>
              </a:cxn>
              <a:cxn ang="0">
                <a:pos x="201" y="408"/>
              </a:cxn>
              <a:cxn ang="0">
                <a:pos x="249" y="504"/>
              </a:cxn>
              <a:cxn ang="0">
                <a:pos x="345" y="600"/>
              </a:cxn>
              <a:cxn ang="0">
                <a:pos x="1113" y="696"/>
              </a:cxn>
              <a:cxn ang="0">
                <a:pos x="2745" y="648"/>
              </a:cxn>
              <a:cxn ang="0">
                <a:pos x="3465" y="648"/>
              </a:cxn>
              <a:cxn ang="0">
                <a:pos x="4713" y="648"/>
              </a:cxn>
              <a:cxn ang="0">
                <a:pos x="5241" y="600"/>
              </a:cxn>
              <a:cxn ang="0">
                <a:pos x="5289" y="456"/>
              </a:cxn>
              <a:cxn ang="0">
                <a:pos x="5241" y="216"/>
              </a:cxn>
              <a:cxn ang="0">
                <a:pos x="4905" y="72"/>
              </a:cxn>
              <a:cxn ang="0">
                <a:pos x="4281" y="72"/>
              </a:cxn>
              <a:cxn ang="0">
                <a:pos x="3129" y="24"/>
              </a:cxn>
              <a:cxn ang="0">
                <a:pos x="2457" y="24"/>
              </a:cxn>
              <a:cxn ang="0">
                <a:pos x="1977" y="168"/>
              </a:cxn>
            </a:cxnLst>
            <a:rect l="0" t="0" r="r" b="b"/>
            <a:pathLst>
              <a:path w="5337" h="704">
                <a:moveTo>
                  <a:pt x="2073" y="168"/>
                </a:moveTo>
                <a:cubicBezTo>
                  <a:pt x="2033" y="160"/>
                  <a:pt x="1993" y="152"/>
                  <a:pt x="1977" y="168"/>
                </a:cubicBezTo>
                <a:cubicBezTo>
                  <a:pt x="1961" y="184"/>
                  <a:pt x="1993" y="224"/>
                  <a:pt x="1977" y="264"/>
                </a:cubicBezTo>
                <a:cubicBezTo>
                  <a:pt x="1961" y="304"/>
                  <a:pt x="1969" y="384"/>
                  <a:pt x="1881" y="408"/>
                </a:cubicBezTo>
                <a:cubicBezTo>
                  <a:pt x="1793" y="432"/>
                  <a:pt x="1729" y="408"/>
                  <a:pt x="1449" y="408"/>
                </a:cubicBezTo>
                <a:cubicBezTo>
                  <a:pt x="1169" y="408"/>
                  <a:pt x="401" y="391"/>
                  <a:pt x="201" y="408"/>
                </a:cubicBezTo>
                <a:cubicBezTo>
                  <a:pt x="0" y="424"/>
                  <a:pt x="225" y="472"/>
                  <a:pt x="249" y="504"/>
                </a:cubicBezTo>
                <a:cubicBezTo>
                  <a:pt x="273" y="536"/>
                  <a:pt x="201" y="568"/>
                  <a:pt x="345" y="600"/>
                </a:cubicBezTo>
                <a:cubicBezTo>
                  <a:pt x="488" y="631"/>
                  <a:pt x="713" y="688"/>
                  <a:pt x="1113" y="696"/>
                </a:cubicBezTo>
                <a:cubicBezTo>
                  <a:pt x="1513" y="704"/>
                  <a:pt x="2353" y="656"/>
                  <a:pt x="2745" y="648"/>
                </a:cubicBezTo>
                <a:cubicBezTo>
                  <a:pt x="3137" y="640"/>
                  <a:pt x="3137" y="648"/>
                  <a:pt x="3465" y="648"/>
                </a:cubicBezTo>
                <a:cubicBezTo>
                  <a:pt x="3793" y="648"/>
                  <a:pt x="4417" y="656"/>
                  <a:pt x="4713" y="648"/>
                </a:cubicBezTo>
                <a:cubicBezTo>
                  <a:pt x="5009" y="640"/>
                  <a:pt x="5144" y="632"/>
                  <a:pt x="5241" y="600"/>
                </a:cubicBezTo>
                <a:cubicBezTo>
                  <a:pt x="5337" y="567"/>
                  <a:pt x="5289" y="520"/>
                  <a:pt x="5289" y="456"/>
                </a:cubicBezTo>
                <a:cubicBezTo>
                  <a:pt x="5289" y="392"/>
                  <a:pt x="5305" y="280"/>
                  <a:pt x="5241" y="216"/>
                </a:cubicBezTo>
                <a:cubicBezTo>
                  <a:pt x="5177" y="152"/>
                  <a:pt x="5064" y="95"/>
                  <a:pt x="4905" y="72"/>
                </a:cubicBezTo>
                <a:cubicBezTo>
                  <a:pt x="4745" y="48"/>
                  <a:pt x="4577" y="80"/>
                  <a:pt x="4281" y="72"/>
                </a:cubicBezTo>
                <a:cubicBezTo>
                  <a:pt x="3985" y="64"/>
                  <a:pt x="3433" y="32"/>
                  <a:pt x="3129" y="24"/>
                </a:cubicBezTo>
                <a:cubicBezTo>
                  <a:pt x="2825" y="16"/>
                  <a:pt x="2648" y="0"/>
                  <a:pt x="2457" y="24"/>
                </a:cubicBezTo>
                <a:cubicBezTo>
                  <a:pt x="2265" y="47"/>
                  <a:pt x="2121" y="107"/>
                  <a:pt x="1977" y="168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1143000" y="4419600"/>
            <a:ext cx="75438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The dependent clause begins with what is called a subordinating conjunction. This causes the clause to be dependent upon the rest of the sentence for its meaning; it cannot stand by itself.</a:t>
            </a:r>
          </a:p>
        </p:txBody>
      </p:sp>
      <p:sp>
        <p:nvSpPr>
          <p:cNvPr id="13328" name="Freeform 16"/>
          <p:cNvSpPr>
            <a:spLocks/>
          </p:cNvSpPr>
          <p:nvPr/>
        </p:nvSpPr>
        <p:spPr bwMode="auto">
          <a:xfrm>
            <a:off x="3771900" y="2768600"/>
            <a:ext cx="2349500" cy="2184400"/>
          </a:xfrm>
          <a:custGeom>
            <a:avLst/>
            <a:gdLst/>
            <a:ahLst/>
            <a:cxnLst>
              <a:cxn ang="0">
                <a:pos x="408" y="1376"/>
              </a:cxn>
              <a:cxn ang="0">
                <a:pos x="1368" y="320"/>
              </a:cxn>
              <a:cxn ang="0">
                <a:pos x="1080" y="32"/>
              </a:cxn>
              <a:cxn ang="0">
                <a:pos x="168" y="128"/>
              </a:cxn>
              <a:cxn ang="0">
                <a:pos x="72" y="416"/>
              </a:cxn>
            </a:cxnLst>
            <a:rect l="0" t="0" r="r" b="b"/>
            <a:pathLst>
              <a:path w="1480" h="1376">
                <a:moveTo>
                  <a:pt x="408" y="1376"/>
                </a:moveTo>
                <a:cubicBezTo>
                  <a:pt x="832" y="960"/>
                  <a:pt x="1256" y="544"/>
                  <a:pt x="1368" y="320"/>
                </a:cubicBezTo>
                <a:cubicBezTo>
                  <a:pt x="1480" y="96"/>
                  <a:pt x="1279" y="63"/>
                  <a:pt x="1080" y="32"/>
                </a:cubicBezTo>
                <a:cubicBezTo>
                  <a:pt x="880" y="0"/>
                  <a:pt x="335" y="64"/>
                  <a:pt x="168" y="128"/>
                </a:cubicBezTo>
                <a:cubicBezTo>
                  <a:pt x="0" y="191"/>
                  <a:pt x="36" y="303"/>
                  <a:pt x="72" y="416"/>
                </a:cubicBezTo>
              </a:path>
            </a:pathLst>
          </a:custGeom>
          <a:noFill/>
          <a:ln w="25400">
            <a:solidFill>
              <a:srgbClr val="00FFFF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Freeform 17"/>
          <p:cNvSpPr>
            <a:spLocks/>
          </p:cNvSpPr>
          <p:nvPr/>
        </p:nvSpPr>
        <p:spPr bwMode="auto">
          <a:xfrm>
            <a:off x="457200" y="3429000"/>
            <a:ext cx="5715000" cy="2716213"/>
          </a:xfrm>
          <a:custGeom>
            <a:avLst/>
            <a:gdLst/>
            <a:ahLst/>
            <a:cxnLst>
              <a:cxn ang="0">
                <a:pos x="3608" y="1296"/>
              </a:cxn>
              <a:cxn ang="0">
                <a:pos x="3368" y="1488"/>
              </a:cxn>
              <a:cxn ang="0">
                <a:pos x="1592" y="1680"/>
              </a:cxn>
              <a:cxn ang="0">
                <a:pos x="248" y="1632"/>
              </a:cxn>
              <a:cxn ang="0">
                <a:pos x="104" y="1200"/>
              </a:cxn>
              <a:cxn ang="0">
                <a:pos x="104" y="768"/>
              </a:cxn>
              <a:cxn ang="0">
                <a:pos x="8" y="336"/>
              </a:cxn>
              <a:cxn ang="0">
                <a:pos x="56" y="48"/>
              </a:cxn>
              <a:cxn ang="0">
                <a:pos x="344" y="48"/>
              </a:cxn>
            </a:cxnLst>
            <a:rect l="0" t="0" r="r" b="b"/>
            <a:pathLst>
              <a:path w="3704" h="1711">
                <a:moveTo>
                  <a:pt x="3608" y="1296"/>
                </a:moveTo>
                <a:cubicBezTo>
                  <a:pt x="3656" y="1360"/>
                  <a:pt x="3704" y="1424"/>
                  <a:pt x="3368" y="1488"/>
                </a:cubicBezTo>
                <a:cubicBezTo>
                  <a:pt x="3032" y="1552"/>
                  <a:pt x="2111" y="1656"/>
                  <a:pt x="1592" y="1680"/>
                </a:cubicBezTo>
                <a:cubicBezTo>
                  <a:pt x="1072" y="1703"/>
                  <a:pt x="495" y="1711"/>
                  <a:pt x="248" y="1632"/>
                </a:cubicBezTo>
                <a:cubicBezTo>
                  <a:pt x="0" y="1552"/>
                  <a:pt x="128" y="1344"/>
                  <a:pt x="104" y="1200"/>
                </a:cubicBezTo>
                <a:cubicBezTo>
                  <a:pt x="79" y="1055"/>
                  <a:pt x="119" y="911"/>
                  <a:pt x="104" y="768"/>
                </a:cubicBezTo>
                <a:cubicBezTo>
                  <a:pt x="88" y="624"/>
                  <a:pt x="15" y="455"/>
                  <a:pt x="8" y="336"/>
                </a:cubicBezTo>
                <a:cubicBezTo>
                  <a:pt x="0" y="216"/>
                  <a:pt x="0" y="96"/>
                  <a:pt x="56" y="48"/>
                </a:cubicBezTo>
                <a:cubicBezTo>
                  <a:pt x="112" y="0"/>
                  <a:pt x="228" y="24"/>
                  <a:pt x="344" y="48"/>
                </a:cubicBezTo>
              </a:path>
            </a:pathLst>
          </a:custGeom>
          <a:noFill/>
          <a:ln w="25400">
            <a:solidFill>
              <a:schemeClr val="tx2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Rectangle 18" descr="White marble"/>
          <p:cNvSpPr>
            <a:spLocks noChangeArrowheads="1"/>
          </p:cNvSpPr>
          <p:nvPr/>
        </p:nvSpPr>
        <p:spPr bwMode="auto">
          <a:xfrm>
            <a:off x="3124200" y="6096000"/>
            <a:ext cx="6019800" cy="762000"/>
          </a:xfrm>
          <a:prstGeom prst="rect">
            <a:avLst/>
          </a:prstGeom>
          <a:blipFill dpi="0" rotWithShape="0">
            <a:blip r:embed="rId5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31" name="Text Box 19"/>
          <p:cNvSpPr txBox="1">
            <a:spLocks noChangeArrowheads="1"/>
          </p:cNvSpPr>
          <p:nvPr/>
        </p:nvSpPr>
        <p:spPr bwMode="auto">
          <a:xfrm>
            <a:off x="3505200" y="6248400"/>
            <a:ext cx="5638800" cy="37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1600">
                <a:solidFill>
                  <a:schemeClr val="bg2"/>
                </a:solidFill>
                <a:latin typeface="Arial Black" pitchFamily="34" charset="0"/>
              </a:rPr>
              <a:t>More on dependent clauses in a moment. . . 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3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5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6" grpId="0" autoUpdateAnimBg="0"/>
      <p:bldP spid="13317" grpId="0" build="p" autoUpdateAnimBg="0"/>
      <p:bldP spid="13323" grpId="0" animBg="1"/>
      <p:bldP spid="13326" grpId="0" animBg="1"/>
      <p:bldP spid="13327" grpId="0" autoUpdateAnimBg="0"/>
      <p:bldP spid="13328" grpId="0" animBg="1"/>
      <p:bldP spid="13329" grpId="0" animBg="1"/>
      <p:bldP spid="13330" grpId="0" animBg="1"/>
      <p:bldP spid="1333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Clauses: Building Blocks </a:t>
            </a:r>
            <a:br>
              <a:rPr lang="en-US" altLang="en-US"/>
            </a:br>
            <a:r>
              <a:rPr lang="en-US" altLang="en-US"/>
              <a:t>for Sentences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1981200"/>
            <a:ext cx="861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>
                <a:solidFill>
                  <a:schemeClr val="tx2"/>
                </a:solidFill>
                <a:latin typeface="Times"/>
              </a:rPr>
              <a:t>Independent clauses can be connected in a variety of ways:</a:t>
            </a:r>
            <a:endParaRPr lang="en-US" altLang="en-US">
              <a:solidFill>
                <a:srgbClr val="FFFFFF"/>
              </a:solidFill>
              <a:latin typeface="Times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838200" y="25908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1. By a comma and little </a:t>
            </a:r>
            <a:r>
              <a:rPr lang="en-US" altLang="en-US">
                <a:latin typeface="Times"/>
                <a:hlinkClick r:id="rId4"/>
              </a:rPr>
              <a:t>conjunction</a:t>
            </a:r>
            <a:r>
              <a:rPr lang="en-US" altLang="en-US">
                <a:latin typeface="Times"/>
              </a:rPr>
              <a:t> (</a:t>
            </a:r>
            <a:r>
              <a:rPr lang="en-US" altLang="en-US" i="1">
                <a:latin typeface="Times"/>
              </a:rPr>
              <a:t>and, but, or, nor, for, yet, </a:t>
            </a:r>
            <a:r>
              <a:rPr lang="en-US" altLang="en-US">
                <a:latin typeface="Times"/>
              </a:rPr>
              <a:t>and sometimes</a:t>
            </a:r>
            <a:r>
              <a:rPr lang="en-US" altLang="en-US" i="1">
                <a:latin typeface="Times"/>
              </a:rPr>
              <a:t> so</a:t>
            </a:r>
            <a:r>
              <a:rPr lang="en-US" altLang="en-US">
                <a:latin typeface="Times"/>
              </a:rPr>
              <a:t>).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38200" y="36576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2. By a </a:t>
            </a:r>
            <a:r>
              <a:rPr lang="en-US" altLang="en-US">
                <a:latin typeface="Times"/>
                <a:hlinkClick r:id="rId5"/>
              </a:rPr>
              <a:t>semicolon</a:t>
            </a:r>
            <a:r>
              <a:rPr lang="en-US" altLang="en-US">
                <a:latin typeface="Times"/>
              </a:rPr>
              <a:t>, by itself.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914400" y="4191000"/>
            <a:ext cx="7620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3. By a semicolon accompanied by a </a:t>
            </a:r>
            <a:r>
              <a:rPr lang="en-US" altLang="en-US">
                <a:latin typeface="Times"/>
                <a:hlinkClick r:id="rId6"/>
              </a:rPr>
              <a:t>conjunctive adverb</a:t>
            </a:r>
            <a:r>
              <a:rPr lang="en-US" altLang="en-US">
                <a:latin typeface="Times"/>
              </a:rPr>
              <a:t> (such as </a:t>
            </a:r>
            <a:r>
              <a:rPr lang="en-US" altLang="en-US" i="1">
                <a:latin typeface="Times"/>
              </a:rPr>
              <a:t>however, moreover, nevertheless, as a result, consequently</a:t>
            </a:r>
            <a:r>
              <a:rPr lang="en-US" altLang="en-US">
                <a:latin typeface="Times"/>
              </a:rPr>
              <a:t>, etc.).</a:t>
            </a:r>
          </a:p>
        </p:txBody>
      </p:sp>
      <p:sp>
        <p:nvSpPr>
          <p:cNvPr id="14351" name="Text Box 15"/>
          <p:cNvSpPr txBox="1">
            <a:spLocks noChangeArrowheads="1"/>
          </p:cNvSpPr>
          <p:nvPr/>
        </p:nvSpPr>
        <p:spPr bwMode="auto">
          <a:xfrm>
            <a:off x="914400" y="5562600"/>
            <a:ext cx="7696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4. And, of course, independent clauses are often not connected by punctuation at all but are separated by a period.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3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"/>
                                        <p:tgtEl>
                                          <p:spTgt spid="143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3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300"/>
                                        <p:tgtEl>
                                          <p:spTgt spid="143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3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" fill="hold"/>
                                        <p:tgtEl>
                                          <p:spTgt spid="143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autoUpdateAnimBg="0"/>
      <p:bldP spid="14348" grpId="0" build="p" autoUpdateAnimBg="0"/>
      <p:bldP spid="14349" grpId="0" autoUpdateAnimBg="0"/>
      <p:bldP spid="14350" grpId="0" build="p" autoUpdateAnimBg="0"/>
      <p:bldP spid="1435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Clauses: Building Blocks </a:t>
            </a:r>
            <a:br>
              <a:rPr lang="en-US" altLang="en-US"/>
            </a:br>
            <a:r>
              <a:rPr lang="en-US" altLang="en-US"/>
              <a:t>for Sentences</a:t>
            </a:r>
          </a:p>
        </p:txBody>
      </p:sp>
      <p:sp>
        <p:nvSpPr>
          <p:cNvPr id="15368" name="Text Box 8"/>
          <p:cNvSpPr txBox="1">
            <a:spLocks noChangeArrowheads="1"/>
          </p:cNvSpPr>
          <p:nvPr/>
        </p:nvSpPr>
        <p:spPr bwMode="auto">
          <a:xfrm>
            <a:off x="685800" y="17526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u="sng">
                <a:latin typeface="Times"/>
              </a:rPr>
              <a:t>Dependent clauses</a:t>
            </a:r>
            <a:r>
              <a:rPr lang="en-US" altLang="en-US">
                <a:latin typeface="Times"/>
              </a:rPr>
              <a:t> can be identified and classified according to their role in the sentence.</a:t>
            </a: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762000" y="2514600"/>
            <a:ext cx="815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solidFill>
                  <a:schemeClr val="tx2"/>
                </a:solidFill>
                <a:latin typeface="Times"/>
              </a:rPr>
              <a:t>Noun clauses</a:t>
            </a:r>
            <a:r>
              <a:rPr lang="en-US" altLang="en-US" b="1">
                <a:solidFill>
                  <a:schemeClr val="tx2"/>
                </a:solidFill>
                <a:latin typeface="Times"/>
              </a:rPr>
              <a:t> do anything that a noun can do. They can be subjects, objects, and objects of prepositions.</a:t>
            </a:r>
            <a:endParaRPr lang="en-US" altLang="en-US">
              <a:latin typeface="Times"/>
            </a:endParaRPr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1066800" y="35814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u="sng">
                <a:solidFill>
                  <a:srgbClr val="FFFFFF"/>
                </a:solidFill>
                <a:latin typeface="Times"/>
              </a:rPr>
              <a:t> What Turveydrop has forgotten about American politics</a:t>
            </a:r>
            <a:r>
              <a:rPr lang="en-US" altLang="en-US">
                <a:solidFill>
                  <a:srgbClr val="FFFFFF"/>
                </a:solidFill>
                <a:latin typeface="Times"/>
              </a:rPr>
              <a:t> could fill entire libraries.</a:t>
            </a:r>
            <a:endParaRPr lang="en-US" altLang="en-US">
              <a:latin typeface="Times"/>
            </a:endParaRPr>
          </a:p>
        </p:txBody>
      </p:sp>
      <p:sp>
        <p:nvSpPr>
          <p:cNvPr id="15372" name="Text Box 12"/>
          <p:cNvSpPr txBox="1">
            <a:spLocks noChangeArrowheads="1"/>
          </p:cNvSpPr>
          <p:nvPr/>
        </p:nvSpPr>
        <p:spPr bwMode="auto">
          <a:xfrm>
            <a:off x="1066800" y="45720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FFFFFF"/>
                </a:solidFill>
                <a:latin typeface="Times"/>
              </a:rPr>
              <a:t> President Johnson finally revealed </a:t>
            </a:r>
            <a:r>
              <a:rPr lang="en-US" altLang="en-US" u="sng">
                <a:solidFill>
                  <a:srgbClr val="FFFFFF"/>
                </a:solidFill>
                <a:latin typeface="Times"/>
              </a:rPr>
              <a:t>what he had in mind for his congressional leaders.</a:t>
            </a:r>
            <a:endParaRPr lang="en-US" altLang="en-US" u="sng">
              <a:latin typeface="Times"/>
            </a:endParaRPr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1066800" y="5562600"/>
            <a:ext cx="7848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FFFFFF"/>
                </a:solidFill>
                <a:latin typeface="Times"/>
              </a:rPr>
              <a:t> Sheila Thistlethwaite has written a marvelous book </a:t>
            </a:r>
            <a:r>
              <a:rPr lang="en-US" altLang="en-US">
                <a:solidFill>
                  <a:srgbClr val="00FFFF"/>
                </a:solidFill>
                <a:latin typeface="Times"/>
              </a:rPr>
              <a:t>about</a:t>
            </a:r>
            <a:r>
              <a:rPr lang="en-US" altLang="en-US" u="sng">
                <a:solidFill>
                  <a:srgbClr val="FFFFFF"/>
                </a:solidFill>
                <a:latin typeface="Times"/>
              </a:rPr>
              <a:t> how American politics and economic processes often run counter to common sense.</a:t>
            </a:r>
          </a:p>
        </p:txBody>
      </p:sp>
      <p:sp>
        <p:nvSpPr>
          <p:cNvPr id="15375" name="Freeform 15"/>
          <p:cNvSpPr>
            <a:spLocks/>
          </p:cNvSpPr>
          <p:nvPr/>
        </p:nvSpPr>
        <p:spPr bwMode="auto">
          <a:xfrm>
            <a:off x="787400" y="3352800"/>
            <a:ext cx="508000" cy="457200"/>
          </a:xfrm>
          <a:custGeom>
            <a:avLst/>
            <a:gdLst/>
            <a:ahLst/>
            <a:cxnLst>
              <a:cxn ang="0">
                <a:pos x="320" y="288"/>
              </a:cxn>
              <a:cxn ang="0">
                <a:pos x="80" y="240"/>
              </a:cxn>
              <a:cxn ang="0">
                <a:pos x="32" y="192"/>
              </a:cxn>
              <a:cxn ang="0">
                <a:pos x="32" y="96"/>
              </a:cxn>
              <a:cxn ang="0">
                <a:pos x="224" y="48"/>
              </a:cxn>
              <a:cxn ang="0">
                <a:pos x="272" y="0"/>
              </a:cxn>
            </a:cxnLst>
            <a:rect l="0" t="0" r="r" b="b"/>
            <a:pathLst>
              <a:path w="320" h="288">
                <a:moveTo>
                  <a:pt x="320" y="288"/>
                </a:moveTo>
                <a:cubicBezTo>
                  <a:pt x="223" y="271"/>
                  <a:pt x="127" y="255"/>
                  <a:pt x="80" y="240"/>
                </a:cubicBezTo>
                <a:cubicBezTo>
                  <a:pt x="32" y="224"/>
                  <a:pt x="39" y="215"/>
                  <a:pt x="32" y="192"/>
                </a:cubicBezTo>
                <a:cubicBezTo>
                  <a:pt x="24" y="168"/>
                  <a:pt x="0" y="120"/>
                  <a:pt x="32" y="96"/>
                </a:cubicBezTo>
                <a:cubicBezTo>
                  <a:pt x="64" y="72"/>
                  <a:pt x="184" y="64"/>
                  <a:pt x="224" y="48"/>
                </a:cubicBezTo>
                <a:cubicBezTo>
                  <a:pt x="264" y="32"/>
                  <a:pt x="264" y="15"/>
                  <a:pt x="272" y="0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 type="arrow" w="med" len="med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6" name="Freeform 16"/>
          <p:cNvSpPr>
            <a:spLocks/>
          </p:cNvSpPr>
          <p:nvPr/>
        </p:nvSpPr>
        <p:spPr bwMode="auto">
          <a:xfrm>
            <a:off x="2667000" y="3200400"/>
            <a:ext cx="6208713" cy="14478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92" y="144"/>
              </a:cxn>
              <a:cxn ang="0">
                <a:pos x="1056" y="192"/>
              </a:cxn>
              <a:cxn ang="0">
                <a:pos x="3504" y="192"/>
              </a:cxn>
              <a:cxn ang="0">
                <a:pos x="3504" y="624"/>
              </a:cxn>
              <a:cxn ang="0">
                <a:pos x="2496" y="768"/>
              </a:cxn>
              <a:cxn ang="0">
                <a:pos x="2448" y="912"/>
              </a:cxn>
            </a:cxnLst>
            <a:rect l="0" t="0" r="r" b="b"/>
            <a:pathLst>
              <a:path w="3911" h="912">
                <a:moveTo>
                  <a:pt x="0" y="0"/>
                </a:moveTo>
                <a:cubicBezTo>
                  <a:pt x="8" y="56"/>
                  <a:pt x="16" y="112"/>
                  <a:pt x="192" y="144"/>
                </a:cubicBezTo>
                <a:cubicBezTo>
                  <a:pt x="367" y="175"/>
                  <a:pt x="504" y="184"/>
                  <a:pt x="1056" y="192"/>
                </a:cubicBezTo>
                <a:cubicBezTo>
                  <a:pt x="1608" y="200"/>
                  <a:pt x="3096" y="120"/>
                  <a:pt x="3504" y="192"/>
                </a:cubicBezTo>
                <a:cubicBezTo>
                  <a:pt x="3911" y="263"/>
                  <a:pt x="3671" y="528"/>
                  <a:pt x="3504" y="624"/>
                </a:cubicBezTo>
                <a:cubicBezTo>
                  <a:pt x="3336" y="719"/>
                  <a:pt x="2672" y="720"/>
                  <a:pt x="2496" y="768"/>
                </a:cubicBezTo>
                <a:cubicBezTo>
                  <a:pt x="2320" y="816"/>
                  <a:pt x="2384" y="864"/>
                  <a:pt x="2448" y="912"/>
                </a:cubicBezTo>
              </a:path>
            </a:pathLst>
          </a:custGeom>
          <a:noFill/>
          <a:ln w="38100">
            <a:solidFill>
              <a:srgbClr val="FFFF00"/>
            </a:solidFill>
            <a:round/>
            <a:headEnd type="arrow" w="med" len="med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8" name="Freeform 18"/>
          <p:cNvSpPr>
            <a:spLocks/>
          </p:cNvSpPr>
          <p:nvPr/>
        </p:nvSpPr>
        <p:spPr bwMode="auto">
          <a:xfrm>
            <a:off x="4940300" y="3200400"/>
            <a:ext cx="4075113" cy="2995613"/>
          </a:xfrm>
          <a:custGeom>
            <a:avLst/>
            <a:gdLst/>
            <a:ahLst/>
            <a:cxnLst>
              <a:cxn ang="0">
                <a:pos x="8" y="0"/>
              </a:cxn>
              <a:cxn ang="0">
                <a:pos x="248" y="240"/>
              </a:cxn>
              <a:cxn ang="0">
                <a:pos x="1496" y="240"/>
              </a:cxn>
              <a:cxn ang="0">
                <a:pos x="2312" y="288"/>
              </a:cxn>
              <a:cxn ang="0">
                <a:pos x="2552" y="1632"/>
              </a:cxn>
              <a:cxn ang="0">
                <a:pos x="2216" y="1824"/>
              </a:cxn>
            </a:cxnLst>
            <a:rect l="0" t="0" r="r" b="b"/>
            <a:pathLst>
              <a:path w="2567" h="1887">
                <a:moveTo>
                  <a:pt x="8" y="0"/>
                </a:moveTo>
                <a:cubicBezTo>
                  <a:pt x="4" y="100"/>
                  <a:pt x="0" y="200"/>
                  <a:pt x="248" y="240"/>
                </a:cubicBezTo>
                <a:cubicBezTo>
                  <a:pt x="495" y="279"/>
                  <a:pt x="1152" y="232"/>
                  <a:pt x="1496" y="240"/>
                </a:cubicBezTo>
                <a:cubicBezTo>
                  <a:pt x="1840" y="248"/>
                  <a:pt x="2136" y="56"/>
                  <a:pt x="2312" y="288"/>
                </a:cubicBezTo>
                <a:cubicBezTo>
                  <a:pt x="2487" y="519"/>
                  <a:pt x="2567" y="1376"/>
                  <a:pt x="2552" y="1632"/>
                </a:cubicBezTo>
                <a:cubicBezTo>
                  <a:pt x="2536" y="1887"/>
                  <a:pt x="2376" y="1855"/>
                  <a:pt x="2216" y="1824"/>
                </a:cubicBezTo>
              </a:path>
            </a:pathLst>
          </a:custGeom>
          <a:noFill/>
          <a:ln w="34925">
            <a:solidFill>
              <a:srgbClr val="FFFF00"/>
            </a:solidFill>
            <a:round/>
            <a:headEnd type="arrow" w="lg" len="lg"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75"/>
                                        <p:tgtEl>
                                          <p:spTgt spid="15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75"/>
                                        <p:tgtEl>
                                          <p:spTgt spid="15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75"/>
                                        <p:tgtEl>
                                          <p:spTgt spid="153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8" grpId="0" autoUpdateAnimBg="0"/>
      <p:bldP spid="15370" grpId="0" autoUpdateAnimBg="0"/>
      <p:bldP spid="15371" grpId="0" build="p" autoUpdateAnimBg="0"/>
      <p:bldP spid="15372" grpId="0" build="p" autoUpdateAnimBg="0"/>
      <p:bldP spid="15373" grpId="0" build="p" autoUpdateAnimBg="0"/>
      <p:bldP spid="15375" grpId="0" animBg="1"/>
      <p:bldP spid="15376" grpId="0" animBg="1"/>
      <p:bldP spid="153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Clauses: Building Blocks </a:t>
            </a:r>
            <a:br>
              <a:rPr lang="en-US" altLang="en-US"/>
            </a:br>
            <a:r>
              <a:rPr lang="en-US" altLang="en-US"/>
              <a:t>for Sentences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685800" y="17526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u="sng">
                <a:latin typeface="Times"/>
              </a:rPr>
              <a:t>Dependent clauses</a:t>
            </a:r>
            <a:r>
              <a:rPr lang="en-US" altLang="en-US">
                <a:latin typeface="Times"/>
              </a:rPr>
              <a:t> can be identified and classified according to their role in the sentence.</a:t>
            </a: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762000" y="2514600"/>
            <a:ext cx="815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solidFill>
                  <a:schemeClr val="tx2"/>
                </a:solidFill>
                <a:latin typeface="Times"/>
              </a:rPr>
              <a:t>ADVERB CLAUSES</a:t>
            </a:r>
            <a:r>
              <a:rPr lang="en-US" altLang="en-US" b="1">
                <a:solidFill>
                  <a:schemeClr val="tx2"/>
                </a:solidFill>
                <a:latin typeface="Times"/>
              </a:rPr>
              <a:t> tend to tell us something about the sentence’s main verb: when, why, under what conditions.</a:t>
            </a:r>
            <a:endParaRPr lang="en-US" altLang="en-US">
              <a:latin typeface="Times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066800" y="35814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u="sng">
                <a:solidFill>
                  <a:srgbClr val="FFFFFF"/>
                </a:solidFill>
                <a:latin typeface="Times"/>
              </a:rPr>
              <a:t> After Jubal Early invaded the outskirts of Washington</a:t>
            </a:r>
            <a:r>
              <a:rPr lang="en-US" altLang="en-US">
                <a:solidFill>
                  <a:srgbClr val="FFFFFF"/>
                </a:solidFill>
                <a:latin typeface="Times"/>
              </a:rPr>
              <a:t>, Congressional leaders took the southern threat more seriously.</a:t>
            </a:r>
            <a:endParaRPr lang="en-US" altLang="en-US">
              <a:latin typeface="Times"/>
            </a:endParaRP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066800" y="4572000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FFFFFF"/>
                </a:solidFill>
                <a:latin typeface="Times"/>
              </a:rPr>
              <a:t> Lincoln insisted on attending the theater that night </a:t>
            </a:r>
            <a:r>
              <a:rPr lang="en-US" altLang="en-US" u="sng">
                <a:solidFill>
                  <a:srgbClr val="FFFFFF"/>
                </a:solidFill>
                <a:latin typeface="Times"/>
              </a:rPr>
              <a:t>because it was important to demonstrate domestic tranquility.</a:t>
            </a:r>
            <a:endParaRPr lang="en-US" altLang="en-US" u="sng">
              <a:latin typeface="Times"/>
            </a:endParaRPr>
          </a:p>
        </p:txBody>
      </p:sp>
      <p:sp>
        <p:nvSpPr>
          <p:cNvPr id="16392" name="Rectangle 8" descr="Blue tissue paper"/>
          <p:cNvSpPr>
            <a:spLocks noChangeArrowheads="1"/>
          </p:cNvSpPr>
          <p:nvPr/>
        </p:nvSpPr>
        <p:spPr bwMode="auto">
          <a:xfrm>
            <a:off x="609600" y="5410200"/>
            <a:ext cx="8458200" cy="1295400"/>
          </a:xfrm>
          <a:prstGeom prst="rect">
            <a:avLst/>
          </a:prstGeom>
          <a:blipFill dpi="0" rotWithShape="0">
            <a:blip r:embed="rId5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Freeform 10"/>
          <p:cNvSpPr>
            <a:spLocks/>
          </p:cNvSpPr>
          <p:nvPr/>
        </p:nvSpPr>
        <p:spPr bwMode="auto">
          <a:xfrm>
            <a:off x="1905000" y="3276600"/>
            <a:ext cx="7137400" cy="2438400"/>
          </a:xfrm>
          <a:custGeom>
            <a:avLst/>
            <a:gdLst/>
            <a:ahLst/>
            <a:cxnLst>
              <a:cxn ang="0">
                <a:pos x="4272" y="1536"/>
              </a:cxn>
              <a:cxn ang="0">
                <a:pos x="4464" y="1152"/>
              </a:cxn>
              <a:cxn ang="0">
                <a:pos x="4464" y="1056"/>
              </a:cxn>
              <a:cxn ang="0">
                <a:pos x="4416" y="384"/>
              </a:cxn>
              <a:cxn ang="0">
                <a:pos x="3984" y="48"/>
              </a:cxn>
              <a:cxn ang="0">
                <a:pos x="1872" y="96"/>
              </a:cxn>
              <a:cxn ang="0">
                <a:pos x="0" y="240"/>
              </a:cxn>
            </a:cxnLst>
            <a:rect l="0" t="0" r="r" b="b"/>
            <a:pathLst>
              <a:path w="4496" h="1536">
                <a:moveTo>
                  <a:pt x="4272" y="1536"/>
                </a:moveTo>
                <a:cubicBezTo>
                  <a:pt x="4352" y="1383"/>
                  <a:pt x="4432" y="1231"/>
                  <a:pt x="4464" y="1152"/>
                </a:cubicBezTo>
                <a:cubicBezTo>
                  <a:pt x="4495" y="1072"/>
                  <a:pt x="4471" y="1183"/>
                  <a:pt x="4464" y="1056"/>
                </a:cubicBezTo>
                <a:cubicBezTo>
                  <a:pt x="4456" y="928"/>
                  <a:pt x="4496" y="552"/>
                  <a:pt x="4416" y="384"/>
                </a:cubicBezTo>
                <a:cubicBezTo>
                  <a:pt x="4336" y="216"/>
                  <a:pt x="4408" y="96"/>
                  <a:pt x="3984" y="48"/>
                </a:cubicBezTo>
                <a:cubicBezTo>
                  <a:pt x="3560" y="0"/>
                  <a:pt x="2536" y="64"/>
                  <a:pt x="1872" y="96"/>
                </a:cubicBezTo>
                <a:cubicBezTo>
                  <a:pt x="1208" y="128"/>
                  <a:pt x="604" y="184"/>
                  <a:pt x="0" y="240"/>
                </a:cubicBezTo>
              </a:path>
            </a:pathLst>
          </a:custGeom>
          <a:noFill/>
          <a:ln w="31750">
            <a:solidFill>
              <a:srgbClr val="FD111C"/>
            </a:solidFill>
            <a:round/>
            <a:headEnd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Freeform 12"/>
          <p:cNvSpPr>
            <a:spLocks/>
          </p:cNvSpPr>
          <p:nvPr/>
        </p:nvSpPr>
        <p:spPr bwMode="auto">
          <a:xfrm>
            <a:off x="8128000" y="4953000"/>
            <a:ext cx="722313" cy="914400"/>
          </a:xfrm>
          <a:custGeom>
            <a:avLst/>
            <a:gdLst/>
            <a:ahLst/>
            <a:cxnLst>
              <a:cxn ang="0">
                <a:pos x="304" y="576"/>
              </a:cxn>
              <a:cxn ang="0">
                <a:pos x="400" y="480"/>
              </a:cxn>
              <a:cxn ang="0">
                <a:pos x="400" y="336"/>
              </a:cxn>
              <a:cxn ang="0">
                <a:pos x="64" y="240"/>
              </a:cxn>
              <a:cxn ang="0">
                <a:pos x="16" y="0"/>
              </a:cxn>
            </a:cxnLst>
            <a:rect l="0" t="0" r="r" b="b"/>
            <a:pathLst>
              <a:path w="455" h="576">
                <a:moveTo>
                  <a:pt x="304" y="576"/>
                </a:moveTo>
                <a:cubicBezTo>
                  <a:pt x="344" y="548"/>
                  <a:pt x="384" y="520"/>
                  <a:pt x="400" y="480"/>
                </a:cubicBezTo>
                <a:cubicBezTo>
                  <a:pt x="416" y="440"/>
                  <a:pt x="455" y="375"/>
                  <a:pt x="400" y="336"/>
                </a:cubicBezTo>
                <a:cubicBezTo>
                  <a:pt x="344" y="296"/>
                  <a:pt x="128" y="296"/>
                  <a:pt x="64" y="240"/>
                </a:cubicBezTo>
                <a:cubicBezTo>
                  <a:pt x="0" y="184"/>
                  <a:pt x="8" y="92"/>
                  <a:pt x="16" y="0"/>
                </a:cubicBezTo>
              </a:path>
            </a:pathLst>
          </a:custGeom>
          <a:noFill/>
          <a:ln w="28575">
            <a:solidFill>
              <a:srgbClr val="FD111C"/>
            </a:solidFill>
            <a:round/>
            <a:headEnd/>
            <a:tailEnd type="stealth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Text Box 13"/>
          <p:cNvSpPr txBox="1">
            <a:spLocks noChangeArrowheads="1"/>
          </p:cNvSpPr>
          <p:nvPr/>
        </p:nvSpPr>
        <p:spPr bwMode="auto">
          <a:xfrm>
            <a:off x="609600" y="5486400"/>
            <a:ext cx="8305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chemeClr val="bg2"/>
                </a:solidFill>
                <a:latin typeface="Times"/>
              </a:rPr>
              <a:t>Notice how the dependent clauses begin with “dependent words,” words that subordinate what follows to the rest of the sentence. These words are also called subordinating conjunctions.</a:t>
            </a:r>
            <a:endParaRPr lang="en-US" altLang="en-US">
              <a:solidFill>
                <a:srgbClr val="FFFFFF"/>
              </a:solidFill>
              <a:latin typeface="Times"/>
            </a:endParaRP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75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75"/>
                                        <p:tgtEl>
                                          <p:spTgt spid="163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autoUpdateAnimBg="0"/>
      <p:bldP spid="16388" grpId="0" autoUpdateAnimBg="0"/>
      <p:bldP spid="16389" grpId="0" build="p" autoUpdateAnimBg="0"/>
      <p:bldP spid="16390" grpId="0" build="p" autoUpdateAnimBg="0"/>
      <p:bldP spid="16392" grpId="0" animBg="1"/>
      <p:bldP spid="16394" grpId="0" animBg="1"/>
      <p:bldP spid="16396" grpId="0" animBg="1"/>
      <p:bldP spid="1639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Clauses: Building Blocks </a:t>
            </a:r>
            <a:br>
              <a:rPr lang="en-US" altLang="en-US"/>
            </a:br>
            <a:r>
              <a:rPr lang="en-US" altLang="en-US"/>
              <a:t>for Sentences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u="sng">
                <a:latin typeface="Times"/>
              </a:rPr>
              <a:t>Dependent clauses</a:t>
            </a:r>
            <a:r>
              <a:rPr lang="en-US" altLang="en-US">
                <a:latin typeface="Times"/>
              </a:rPr>
              <a:t> can be identified and classified according to their role in the sentence.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762000" y="2514600"/>
            <a:ext cx="81534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b="1" u="sng">
                <a:solidFill>
                  <a:schemeClr val="tx2"/>
                </a:solidFill>
                <a:latin typeface="Times"/>
              </a:rPr>
              <a:t>ADJECTIVE  CLAUSES</a:t>
            </a:r>
            <a:r>
              <a:rPr lang="en-US" altLang="en-US" b="1">
                <a:solidFill>
                  <a:schemeClr val="tx2"/>
                </a:solidFill>
                <a:latin typeface="Times"/>
              </a:rPr>
              <a:t> modify nouns or pronouns in the rest of the sentence..</a:t>
            </a:r>
            <a:endParaRPr lang="en-US" altLang="en-US">
              <a:latin typeface="Times"/>
            </a:endParaRP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457200" y="3505200"/>
            <a:ext cx="8763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FFFFFF"/>
                </a:solidFill>
                <a:latin typeface="Times"/>
              </a:rPr>
              <a:t> The Internet, </a:t>
            </a:r>
            <a:r>
              <a:rPr lang="en-US" altLang="en-US" u="sng">
                <a:solidFill>
                  <a:srgbClr val="FFFFFF"/>
                </a:solidFill>
                <a:latin typeface="Times"/>
              </a:rPr>
              <a:t>which started out as a means for military and academic types to share documents</a:t>
            </a:r>
            <a:r>
              <a:rPr lang="en-US" altLang="en-US">
                <a:solidFill>
                  <a:srgbClr val="FFFFFF"/>
                </a:solidFill>
                <a:latin typeface="Times"/>
              </a:rPr>
              <a:t>, has become a household necessity.</a:t>
            </a:r>
            <a:endParaRPr lang="en-US" altLang="en-US">
              <a:latin typeface="Times"/>
            </a:endParaRP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457200" y="4343400"/>
            <a:ext cx="8763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FFFFFF"/>
                </a:solidFill>
                <a:latin typeface="Times"/>
              </a:rPr>
              <a:t> Tim Berners-Lee, </a:t>
            </a:r>
            <a:r>
              <a:rPr lang="en-US" altLang="en-US" u="sng">
                <a:solidFill>
                  <a:srgbClr val="FFFFFF"/>
                </a:solidFill>
                <a:latin typeface="Times"/>
              </a:rPr>
              <a:t>who developed the World Wide Web</a:t>
            </a:r>
            <a:r>
              <a:rPr lang="en-US" altLang="en-US">
                <a:solidFill>
                  <a:srgbClr val="FFFFFF"/>
                </a:solidFill>
                <a:latin typeface="Times"/>
              </a:rPr>
              <a:t>, could never have foreseen the popularity of his invention.</a:t>
            </a:r>
            <a:endParaRPr lang="en-US" altLang="en-US">
              <a:latin typeface="Times"/>
            </a:endParaRPr>
          </a:p>
        </p:txBody>
      </p:sp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457200" y="5257800"/>
            <a:ext cx="8839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>
                <a:solidFill>
                  <a:srgbClr val="FFFFFF"/>
                </a:solidFill>
                <a:latin typeface="Times"/>
              </a:rPr>
              <a:t>The graphical user interface (GUI) </a:t>
            </a:r>
            <a:r>
              <a:rPr lang="en-US" altLang="en-US" u="sng">
                <a:solidFill>
                  <a:srgbClr val="FFFFFF"/>
                </a:solidFill>
                <a:latin typeface="Times"/>
              </a:rPr>
              <a:t>that we all take for granted nowadays</a:t>
            </a:r>
            <a:r>
              <a:rPr lang="en-US" altLang="en-US">
                <a:solidFill>
                  <a:srgbClr val="FFFFFF"/>
                </a:solidFill>
                <a:latin typeface="Times"/>
              </a:rPr>
              <a:t> is actually a late development in the World Wide Web.</a:t>
            </a:r>
            <a:endParaRPr lang="en-US" altLang="en-US">
              <a:latin typeface="Times"/>
            </a:endParaRPr>
          </a:p>
        </p:txBody>
      </p:sp>
      <p:sp>
        <p:nvSpPr>
          <p:cNvPr id="17421" name="Freeform 13"/>
          <p:cNvSpPr>
            <a:spLocks/>
          </p:cNvSpPr>
          <p:nvPr/>
        </p:nvSpPr>
        <p:spPr bwMode="auto">
          <a:xfrm>
            <a:off x="1600200" y="3263900"/>
            <a:ext cx="1143000" cy="317500"/>
          </a:xfrm>
          <a:custGeom>
            <a:avLst/>
            <a:gdLst/>
            <a:ahLst/>
            <a:cxnLst>
              <a:cxn ang="0">
                <a:pos x="720" y="200"/>
              </a:cxn>
              <a:cxn ang="0">
                <a:pos x="672" y="104"/>
              </a:cxn>
              <a:cxn ang="0">
                <a:pos x="624" y="8"/>
              </a:cxn>
              <a:cxn ang="0">
                <a:pos x="384" y="56"/>
              </a:cxn>
              <a:cxn ang="0">
                <a:pos x="96" y="56"/>
              </a:cxn>
              <a:cxn ang="0">
                <a:pos x="0" y="152"/>
              </a:cxn>
            </a:cxnLst>
            <a:rect l="0" t="0" r="r" b="b"/>
            <a:pathLst>
              <a:path w="720" h="200">
                <a:moveTo>
                  <a:pt x="720" y="200"/>
                </a:moveTo>
                <a:cubicBezTo>
                  <a:pt x="704" y="168"/>
                  <a:pt x="688" y="136"/>
                  <a:pt x="672" y="104"/>
                </a:cubicBezTo>
                <a:cubicBezTo>
                  <a:pt x="656" y="72"/>
                  <a:pt x="672" y="16"/>
                  <a:pt x="624" y="8"/>
                </a:cubicBezTo>
                <a:cubicBezTo>
                  <a:pt x="576" y="0"/>
                  <a:pt x="472" y="48"/>
                  <a:pt x="384" y="56"/>
                </a:cubicBezTo>
                <a:cubicBezTo>
                  <a:pt x="296" y="64"/>
                  <a:pt x="159" y="40"/>
                  <a:pt x="96" y="56"/>
                </a:cubicBezTo>
                <a:cubicBezTo>
                  <a:pt x="32" y="71"/>
                  <a:pt x="16" y="136"/>
                  <a:pt x="0" y="152"/>
                </a:cubicBezTo>
              </a:path>
            </a:pathLst>
          </a:custGeom>
          <a:noFill/>
          <a:ln w="28575">
            <a:solidFill>
              <a:srgbClr val="FD111C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Freeform 14"/>
          <p:cNvSpPr>
            <a:spLocks/>
          </p:cNvSpPr>
          <p:nvPr/>
        </p:nvSpPr>
        <p:spPr bwMode="auto">
          <a:xfrm>
            <a:off x="2286000" y="4318000"/>
            <a:ext cx="990600" cy="177800"/>
          </a:xfrm>
          <a:custGeom>
            <a:avLst/>
            <a:gdLst/>
            <a:ahLst/>
            <a:cxnLst>
              <a:cxn ang="0">
                <a:pos x="624" y="112"/>
              </a:cxn>
              <a:cxn ang="0">
                <a:pos x="384" y="16"/>
              </a:cxn>
              <a:cxn ang="0">
                <a:pos x="192" y="16"/>
              </a:cxn>
              <a:cxn ang="0">
                <a:pos x="0" y="64"/>
              </a:cxn>
            </a:cxnLst>
            <a:rect l="0" t="0" r="r" b="b"/>
            <a:pathLst>
              <a:path w="624" h="112">
                <a:moveTo>
                  <a:pt x="624" y="112"/>
                </a:moveTo>
                <a:cubicBezTo>
                  <a:pt x="540" y="72"/>
                  <a:pt x="456" y="32"/>
                  <a:pt x="384" y="16"/>
                </a:cubicBezTo>
                <a:cubicBezTo>
                  <a:pt x="312" y="0"/>
                  <a:pt x="255" y="8"/>
                  <a:pt x="192" y="16"/>
                </a:cubicBezTo>
                <a:cubicBezTo>
                  <a:pt x="128" y="23"/>
                  <a:pt x="64" y="43"/>
                  <a:pt x="0" y="64"/>
                </a:cubicBezTo>
              </a:path>
            </a:pathLst>
          </a:custGeom>
          <a:noFill/>
          <a:ln w="28575">
            <a:solidFill>
              <a:srgbClr val="FD111C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Freeform 15"/>
          <p:cNvSpPr>
            <a:spLocks/>
          </p:cNvSpPr>
          <p:nvPr/>
        </p:nvSpPr>
        <p:spPr bwMode="auto">
          <a:xfrm>
            <a:off x="3733800" y="5143500"/>
            <a:ext cx="1600200" cy="342900"/>
          </a:xfrm>
          <a:custGeom>
            <a:avLst/>
            <a:gdLst/>
            <a:ahLst/>
            <a:cxnLst>
              <a:cxn ang="0">
                <a:pos x="1008" y="216"/>
              </a:cxn>
              <a:cxn ang="0">
                <a:pos x="960" y="120"/>
              </a:cxn>
              <a:cxn ang="0">
                <a:pos x="864" y="72"/>
              </a:cxn>
              <a:cxn ang="0">
                <a:pos x="624" y="24"/>
              </a:cxn>
              <a:cxn ang="0">
                <a:pos x="240" y="24"/>
              </a:cxn>
              <a:cxn ang="0">
                <a:pos x="0" y="168"/>
              </a:cxn>
            </a:cxnLst>
            <a:rect l="0" t="0" r="r" b="b"/>
            <a:pathLst>
              <a:path w="1008" h="216">
                <a:moveTo>
                  <a:pt x="1008" y="216"/>
                </a:moveTo>
                <a:cubicBezTo>
                  <a:pt x="996" y="180"/>
                  <a:pt x="984" y="144"/>
                  <a:pt x="960" y="120"/>
                </a:cubicBezTo>
                <a:cubicBezTo>
                  <a:pt x="936" y="96"/>
                  <a:pt x="919" y="87"/>
                  <a:pt x="864" y="72"/>
                </a:cubicBezTo>
                <a:cubicBezTo>
                  <a:pt x="808" y="56"/>
                  <a:pt x="728" y="32"/>
                  <a:pt x="624" y="24"/>
                </a:cubicBezTo>
                <a:cubicBezTo>
                  <a:pt x="519" y="15"/>
                  <a:pt x="344" y="0"/>
                  <a:pt x="240" y="24"/>
                </a:cubicBezTo>
                <a:cubicBezTo>
                  <a:pt x="136" y="48"/>
                  <a:pt x="68" y="108"/>
                  <a:pt x="0" y="168"/>
                </a:cubicBezTo>
              </a:path>
            </a:pathLst>
          </a:custGeom>
          <a:noFill/>
          <a:ln w="28575">
            <a:solidFill>
              <a:srgbClr val="FD111C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685800" y="6019800"/>
            <a:ext cx="8382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Notice, now, how the </a:t>
            </a:r>
            <a:r>
              <a:rPr lang="en-US" altLang="en-US" u="sng">
                <a:latin typeface="Times"/>
              </a:rPr>
              <a:t>subject</a:t>
            </a:r>
            <a:r>
              <a:rPr lang="en-US" altLang="en-US">
                <a:latin typeface="Times"/>
              </a:rPr>
              <a:t> is often separated from its </a:t>
            </a:r>
            <a:r>
              <a:rPr lang="en-US" altLang="en-US" u="sng">
                <a:latin typeface="Times"/>
              </a:rPr>
              <a:t>verb</a:t>
            </a:r>
            <a:r>
              <a:rPr lang="en-US" altLang="en-US">
                <a:latin typeface="Times"/>
              </a:rPr>
              <a:t> by information represented by the dependent clause.</a:t>
            </a:r>
          </a:p>
        </p:txBody>
      </p:sp>
      <p:sp>
        <p:nvSpPr>
          <p:cNvPr id="17425" name="Freeform 17"/>
          <p:cNvSpPr>
            <a:spLocks/>
          </p:cNvSpPr>
          <p:nvPr/>
        </p:nvSpPr>
        <p:spPr bwMode="auto">
          <a:xfrm>
            <a:off x="1143000" y="3200400"/>
            <a:ext cx="8316913" cy="3579813"/>
          </a:xfrm>
          <a:custGeom>
            <a:avLst/>
            <a:gdLst/>
            <a:ahLst/>
            <a:cxnLst>
              <a:cxn ang="0">
                <a:pos x="3520" y="2216"/>
              </a:cxn>
              <a:cxn ang="0">
                <a:pos x="4816" y="2120"/>
              </a:cxn>
              <a:cxn ang="0">
                <a:pos x="5008" y="2072"/>
              </a:cxn>
              <a:cxn ang="0">
                <a:pos x="5152" y="968"/>
              </a:cxn>
              <a:cxn ang="0">
                <a:pos x="5008" y="152"/>
              </a:cxn>
              <a:cxn ang="0">
                <a:pos x="2512" y="56"/>
              </a:cxn>
              <a:cxn ang="0">
                <a:pos x="1360" y="104"/>
              </a:cxn>
              <a:cxn ang="0">
                <a:pos x="448" y="200"/>
              </a:cxn>
              <a:cxn ang="0">
                <a:pos x="64" y="248"/>
              </a:cxn>
              <a:cxn ang="0">
                <a:pos x="64" y="392"/>
              </a:cxn>
              <a:cxn ang="0">
                <a:pos x="352" y="440"/>
              </a:cxn>
              <a:cxn ang="0">
                <a:pos x="688" y="440"/>
              </a:cxn>
              <a:cxn ang="0">
                <a:pos x="736" y="344"/>
              </a:cxn>
              <a:cxn ang="0">
                <a:pos x="736" y="200"/>
              </a:cxn>
              <a:cxn ang="0">
                <a:pos x="784" y="392"/>
              </a:cxn>
              <a:cxn ang="0">
                <a:pos x="1552" y="488"/>
              </a:cxn>
              <a:cxn ang="0">
                <a:pos x="2128" y="488"/>
              </a:cxn>
              <a:cxn ang="0">
                <a:pos x="2416" y="440"/>
              </a:cxn>
              <a:cxn ang="0">
                <a:pos x="2608" y="584"/>
              </a:cxn>
              <a:cxn ang="0">
                <a:pos x="2464" y="680"/>
              </a:cxn>
              <a:cxn ang="0">
                <a:pos x="2032" y="680"/>
              </a:cxn>
              <a:cxn ang="0">
                <a:pos x="1600" y="584"/>
              </a:cxn>
              <a:cxn ang="0">
                <a:pos x="1600" y="488"/>
              </a:cxn>
            </a:cxnLst>
            <a:rect l="0" t="0" r="r" b="b"/>
            <a:pathLst>
              <a:path w="5447" h="2263">
                <a:moveTo>
                  <a:pt x="3520" y="2216"/>
                </a:moveTo>
                <a:cubicBezTo>
                  <a:pt x="4044" y="2179"/>
                  <a:pt x="4568" y="2143"/>
                  <a:pt x="4816" y="2120"/>
                </a:cubicBezTo>
                <a:cubicBezTo>
                  <a:pt x="5063" y="2096"/>
                  <a:pt x="4952" y="2263"/>
                  <a:pt x="5008" y="2072"/>
                </a:cubicBezTo>
                <a:cubicBezTo>
                  <a:pt x="5063" y="1880"/>
                  <a:pt x="5152" y="1288"/>
                  <a:pt x="5152" y="968"/>
                </a:cubicBezTo>
                <a:cubicBezTo>
                  <a:pt x="5152" y="648"/>
                  <a:pt x="5447" y="303"/>
                  <a:pt x="5008" y="152"/>
                </a:cubicBezTo>
                <a:cubicBezTo>
                  <a:pt x="4568" y="0"/>
                  <a:pt x="3120" y="64"/>
                  <a:pt x="2512" y="56"/>
                </a:cubicBezTo>
                <a:cubicBezTo>
                  <a:pt x="1904" y="48"/>
                  <a:pt x="1703" y="80"/>
                  <a:pt x="1360" y="104"/>
                </a:cubicBezTo>
                <a:cubicBezTo>
                  <a:pt x="1016" y="127"/>
                  <a:pt x="664" y="176"/>
                  <a:pt x="448" y="200"/>
                </a:cubicBezTo>
                <a:cubicBezTo>
                  <a:pt x="232" y="224"/>
                  <a:pt x="127" y="216"/>
                  <a:pt x="64" y="248"/>
                </a:cubicBezTo>
                <a:cubicBezTo>
                  <a:pt x="0" y="279"/>
                  <a:pt x="15" y="359"/>
                  <a:pt x="64" y="392"/>
                </a:cubicBezTo>
                <a:cubicBezTo>
                  <a:pt x="112" y="424"/>
                  <a:pt x="247" y="431"/>
                  <a:pt x="352" y="440"/>
                </a:cubicBezTo>
                <a:cubicBezTo>
                  <a:pt x="456" y="448"/>
                  <a:pt x="624" y="455"/>
                  <a:pt x="688" y="440"/>
                </a:cubicBezTo>
                <a:cubicBezTo>
                  <a:pt x="751" y="424"/>
                  <a:pt x="728" y="383"/>
                  <a:pt x="736" y="344"/>
                </a:cubicBezTo>
                <a:cubicBezTo>
                  <a:pt x="743" y="304"/>
                  <a:pt x="728" y="192"/>
                  <a:pt x="736" y="200"/>
                </a:cubicBezTo>
                <a:cubicBezTo>
                  <a:pt x="744" y="208"/>
                  <a:pt x="647" y="343"/>
                  <a:pt x="784" y="392"/>
                </a:cubicBezTo>
                <a:cubicBezTo>
                  <a:pt x="920" y="440"/>
                  <a:pt x="1328" y="472"/>
                  <a:pt x="1552" y="488"/>
                </a:cubicBezTo>
                <a:cubicBezTo>
                  <a:pt x="1775" y="503"/>
                  <a:pt x="1984" y="495"/>
                  <a:pt x="2128" y="488"/>
                </a:cubicBezTo>
                <a:cubicBezTo>
                  <a:pt x="2271" y="480"/>
                  <a:pt x="2336" y="424"/>
                  <a:pt x="2416" y="440"/>
                </a:cubicBezTo>
                <a:cubicBezTo>
                  <a:pt x="2495" y="455"/>
                  <a:pt x="2600" y="544"/>
                  <a:pt x="2608" y="584"/>
                </a:cubicBezTo>
                <a:cubicBezTo>
                  <a:pt x="2615" y="623"/>
                  <a:pt x="2560" y="664"/>
                  <a:pt x="2464" y="680"/>
                </a:cubicBezTo>
                <a:cubicBezTo>
                  <a:pt x="2368" y="696"/>
                  <a:pt x="2175" y="695"/>
                  <a:pt x="2032" y="680"/>
                </a:cubicBezTo>
                <a:cubicBezTo>
                  <a:pt x="1888" y="664"/>
                  <a:pt x="1672" y="616"/>
                  <a:pt x="1600" y="584"/>
                </a:cubicBezTo>
                <a:cubicBezTo>
                  <a:pt x="1527" y="551"/>
                  <a:pt x="1563" y="519"/>
                  <a:pt x="1600" y="48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Freeform 18"/>
          <p:cNvSpPr>
            <a:spLocks/>
          </p:cNvSpPr>
          <p:nvPr/>
        </p:nvSpPr>
        <p:spPr bwMode="auto">
          <a:xfrm>
            <a:off x="457200" y="4419600"/>
            <a:ext cx="8737600" cy="2374900"/>
          </a:xfrm>
          <a:custGeom>
            <a:avLst/>
            <a:gdLst/>
            <a:ahLst/>
            <a:cxnLst>
              <a:cxn ang="0">
                <a:pos x="3936" y="1425"/>
              </a:cxn>
              <a:cxn ang="0">
                <a:pos x="4704" y="1521"/>
              </a:cxn>
              <a:cxn ang="0">
                <a:pos x="5280" y="1377"/>
              </a:cxn>
              <a:cxn ang="0">
                <a:pos x="5328" y="1041"/>
              </a:cxn>
              <a:cxn ang="0">
                <a:pos x="5088" y="609"/>
              </a:cxn>
              <a:cxn ang="0">
                <a:pos x="3936" y="513"/>
              </a:cxn>
              <a:cxn ang="0">
                <a:pos x="1056" y="513"/>
              </a:cxn>
              <a:cxn ang="0">
                <a:pos x="192" y="129"/>
              </a:cxn>
              <a:cxn ang="0">
                <a:pos x="240" y="33"/>
              </a:cxn>
              <a:cxn ang="0">
                <a:pos x="672" y="33"/>
              </a:cxn>
              <a:cxn ang="0">
                <a:pos x="1536" y="33"/>
              </a:cxn>
              <a:cxn ang="0">
                <a:pos x="1584" y="225"/>
              </a:cxn>
              <a:cxn ang="0">
                <a:pos x="1248" y="225"/>
              </a:cxn>
              <a:cxn ang="0">
                <a:pos x="384" y="273"/>
              </a:cxn>
              <a:cxn ang="0">
                <a:pos x="48" y="273"/>
              </a:cxn>
              <a:cxn ang="0">
                <a:pos x="96" y="417"/>
              </a:cxn>
              <a:cxn ang="0">
                <a:pos x="480" y="513"/>
              </a:cxn>
              <a:cxn ang="0">
                <a:pos x="912" y="513"/>
              </a:cxn>
              <a:cxn ang="0">
                <a:pos x="1152" y="465"/>
              </a:cxn>
              <a:cxn ang="0">
                <a:pos x="1152" y="273"/>
              </a:cxn>
              <a:cxn ang="0">
                <a:pos x="1056" y="225"/>
              </a:cxn>
              <a:cxn ang="0">
                <a:pos x="5040" y="225"/>
              </a:cxn>
              <a:cxn ang="0">
                <a:pos x="4992" y="33"/>
              </a:cxn>
              <a:cxn ang="0">
                <a:pos x="4800" y="33"/>
              </a:cxn>
              <a:cxn ang="0">
                <a:pos x="4512" y="81"/>
              </a:cxn>
              <a:cxn ang="0">
                <a:pos x="4560" y="177"/>
              </a:cxn>
            </a:cxnLst>
            <a:rect l="0" t="0" r="r" b="b"/>
            <a:pathLst>
              <a:path w="5696" h="1529">
                <a:moveTo>
                  <a:pt x="3936" y="1425"/>
                </a:moveTo>
                <a:cubicBezTo>
                  <a:pt x="4208" y="1477"/>
                  <a:pt x="4480" y="1529"/>
                  <a:pt x="4704" y="1521"/>
                </a:cubicBezTo>
                <a:cubicBezTo>
                  <a:pt x="4928" y="1513"/>
                  <a:pt x="5176" y="1457"/>
                  <a:pt x="5280" y="1377"/>
                </a:cubicBezTo>
                <a:cubicBezTo>
                  <a:pt x="5384" y="1297"/>
                  <a:pt x="5360" y="1169"/>
                  <a:pt x="5328" y="1041"/>
                </a:cubicBezTo>
                <a:cubicBezTo>
                  <a:pt x="5296" y="913"/>
                  <a:pt x="5319" y="696"/>
                  <a:pt x="5088" y="609"/>
                </a:cubicBezTo>
                <a:cubicBezTo>
                  <a:pt x="4856" y="521"/>
                  <a:pt x="4607" y="528"/>
                  <a:pt x="3936" y="513"/>
                </a:cubicBezTo>
                <a:cubicBezTo>
                  <a:pt x="3264" y="497"/>
                  <a:pt x="1679" y="576"/>
                  <a:pt x="1056" y="513"/>
                </a:cubicBezTo>
                <a:cubicBezTo>
                  <a:pt x="432" y="449"/>
                  <a:pt x="327" y="208"/>
                  <a:pt x="192" y="129"/>
                </a:cubicBezTo>
                <a:cubicBezTo>
                  <a:pt x="56" y="49"/>
                  <a:pt x="160" y="48"/>
                  <a:pt x="240" y="33"/>
                </a:cubicBezTo>
                <a:cubicBezTo>
                  <a:pt x="319" y="17"/>
                  <a:pt x="456" y="33"/>
                  <a:pt x="672" y="33"/>
                </a:cubicBezTo>
                <a:cubicBezTo>
                  <a:pt x="888" y="33"/>
                  <a:pt x="1383" y="0"/>
                  <a:pt x="1536" y="33"/>
                </a:cubicBezTo>
                <a:cubicBezTo>
                  <a:pt x="1688" y="65"/>
                  <a:pt x="1632" y="192"/>
                  <a:pt x="1584" y="225"/>
                </a:cubicBezTo>
                <a:cubicBezTo>
                  <a:pt x="1535" y="257"/>
                  <a:pt x="1447" y="217"/>
                  <a:pt x="1248" y="225"/>
                </a:cubicBezTo>
                <a:cubicBezTo>
                  <a:pt x="1048" y="232"/>
                  <a:pt x="583" y="265"/>
                  <a:pt x="384" y="273"/>
                </a:cubicBezTo>
                <a:cubicBezTo>
                  <a:pt x="184" y="280"/>
                  <a:pt x="96" y="249"/>
                  <a:pt x="48" y="273"/>
                </a:cubicBezTo>
                <a:cubicBezTo>
                  <a:pt x="0" y="297"/>
                  <a:pt x="23" y="376"/>
                  <a:pt x="96" y="417"/>
                </a:cubicBezTo>
                <a:cubicBezTo>
                  <a:pt x="168" y="457"/>
                  <a:pt x="344" y="497"/>
                  <a:pt x="480" y="513"/>
                </a:cubicBezTo>
                <a:cubicBezTo>
                  <a:pt x="615" y="528"/>
                  <a:pt x="800" y="520"/>
                  <a:pt x="912" y="513"/>
                </a:cubicBezTo>
                <a:cubicBezTo>
                  <a:pt x="1023" y="505"/>
                  <a:pt x="1112" y="505"/>
                  <a:pt x="1152" y="465"/>
                </a:cubicBezTo>
                <a:cubicBezTo>
                  <a:pt x="1192" y="425"/>
                  <a:pt x="1168" y="313"/>
                  <a:pt x="1152" y="273"/>
                </a:cubicBezTo>
                <a:cubicBezTo>
                  <a:pt x="1136" y="233"/>
                  <a:pt x="408" y="233"/>
                  <a:pt x="1056" y="225"/>
                </a:cubicBezTo>
                <a:cubicBezTo>
                  <a:pt x="1704" y="217"/>
                  <a:pt x="4384" y="257"/>
                  <a:pt x="5040" y="225"/>
                </a:cubicBezTo>
                <a:cubicBezTo>
                  <a:pt x="5696" y="193"/>
                  <a:pt x="5032" y="65"/>
                  <a:pt x="4992" y="33"/>
                </a:cubicBezTo>
                <a:cubicBezTo>
                  <a:pt x="4952" y="1"/>
                  <a:pt x="4880" y="25"/>
                  <a:pt x="4800" y="33"/>
                </a:cubicBezTo>
                <a:cubicBezTo>
                  <a:pt x="4720" y="41"/>
                  <a:pt x="4551" y="57"/>
                  <a:pt x="4512" y="81"/>
                </a:cubicBezTo>
                <a:cubicBezTo>
                  <a:pt x="4472" y="104"/>
                  <a:pt x="4516" y="140"/>
                  <a:pt x="4560" y="177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27" name="Freeform 19"/>
          <p:cNvSpPr>
            <a:spLocks/>
          </p:cNvSpPr>
          <p:nvPr/>
        </p:nvSpPr>
        <p:spPr bwMode="auto">
          <a:xfrm>
            <a:off x="1676400" y="5130800"/>
            <a:ext cx="4648200" cy="1498600"/>
          </a:xfrm>
          <a:custGeom>
            <a:avLst/>
            <a:gdLst/>
            <a:ahLst/>
            <a:cxnLst>
              <a:cxn ang="0">
                <a:pos x="3048" y="944"/>
              </a:cxn>
              <a:cxn ang="0">
                <a:pos x="648" y="608"/>
              </a:cxn>
              <a:cxn ang="0">
                <a:pos x="840" y="80"/>
              </a:cxn>
              <a:cxn ang="0">
                <a:pos x="1320" y="128"/>
              </a:cxn>
              <a:cxn ang="0">
                <a:pos x="1512" y="224"/>
              </a:cxn>
              <a:cxn ang="0">
                <a:pos x="1320" y="272"/>
              </a:cxn>
              <a:cxn ang="0">
                <a:pos x="1080" y="272"/>
              </a:cxn>
              <a:cxn ang="0">
                <a:pos x="792" y="272"/>
              </a:cxn>
              <a:cxn ang="0">
                <a:pos x="744" y="176"/>
              </a:cxn>
              <a:cxn ang="0">
                <a:pos x="168" y="368"/>
              </a:cxn>
              <a:cxn ang="0">
                <a:pos x="72" y="368"/>
              </a:cxn>
              <a:cxn ang="0">
                <a:pos x="24" y="560"/>
              </a:cxn>
              <a:cxn ang="0">
                <a:pos x="216" y="608"/>
              </a:cxn>
              <a:cxn ang="0">
                <a:pos x="312" y="512"/>
              </a:cxn>
              <a:cxn ang="0">
                <a:pos x="264" y="368"/>
              </a:cxn>
            </a:cxnLst>
            <a:rect l="0" t="0" r="r" b="b"/>
            <a:pathLst>
              <a:path w="3048" h="944">
                <a:moveTo>
                  <a:pt x="3048" y="944"/>
                </a:moveTo>
                <a:cubicBezTo>
                  <a:pt x="2031" y="847"/>
                  <a:pt x="1015" y="751"/>
                  <a:pt x="648" y="608"/>
                </a:cubicBezTo>
                <a:cubicBezTo>
                  <a:pt x="280" y="464"/>
                  <a:pt x="728" y="159"/>
                  <a:pt x="840" y="80"/>
                </a:cubicBezTo>
                <a:cubicBezTo>
                  <a:pt x="951" y="0"/>
                  <a:pt x="1208" y="104"/>
                  <a:pt x="1320" y="128"/>
                </a:cubicBezTo>
                <a:cubicBezTo>
                  <a:pt x="1431" y="151"/>
                  <a:pt x="1512" y="200"/>
                  <a:pt x="1512" y="224"/>
                </a:cubicBezTo>
                <a:cubicBezTo>
                  <a:pt x="1512" y="248"/>
                  <a:pt x="1392" y="264"/>
                  <a:pt x="1320" y="272"/>
                </a:cubicBezTo>
                <a:cubicBezTo>
                  <a:pt x="1248" y="280"/>
                  <a:pt x="1168" y="272"/>
                  <a:pt x="1080" y="272"/>
                </a:cubicBezTo>
                <a:cubicBezTo>
                  <a:pt x="992" y="272"/>
                  <a:pt x="847" y="287"/>
                  <a:pt x="792" y="272"/>
                </a:cubicBezTo>
                <a:cubicBezTo>
                  <a:pt x="736" y="256"/>
                  <a:pt x="847" y="160"/>
                  <a:pt x="744" y="176"/>
                </a:cubicBezTo>
                <a:cubicBezTo>
                  <a:pt x="640" y="191"/>
                  <a:pt x="280" y="336"/>
                  <a:pt x="168" y="368"/>
                </a:cubicBezTo>
                <a:cubicBezTo>
                  <a:pt x="56" y="400"/>
                  <a:pt x="96" y="336"/>
                  <a:pt x="72" y="368"/>
                </a:cubicBezTo>
                <a:cubicBezTo>
                  <a:pt x="48" y="400"/>
                  <a:pt x="0" y="520"/>
                  <a:pt x="24" y="560"/>
                </a:cubicBezTo>
                <a:cubicBezTo>
                  <a:pt x="47" y="599"/>
                  <a:pt x="168" y="616"/>
                  <a:pt x="216" y="608"/>
                </a:cubicBezTo>
                <a:cubicBezTo>
                  <a:pt x="264" y="600"/>
                  <a:pt x="304" y="551"/>
                  <a:pt x="312" y="512"/>
                </a:cubicBezTo>
                <a:cubicBezTo>
                  <a:pt x="319" y="472"/>
                  <a:pt x="291" y="420"/>
                  <a:pt x="264" y="368"/>
                </a:cubicBezTo>
              </a:path>
            </a:pathLst>
          </a:custGeom>
          <a:noFill/>
          <a:ln w="28575">
            <a:solidFill>
              <a:srgbClr val="FFFF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75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75"/>
                                        <p:tgtEl>
                                          <p:spTgt spid="17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75"/>
                                        <p:tgtEl>
                                          <p:spTgt spid="174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writer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7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500"/>
                                        <p:tgtEl>
                                          <p:spTgt spid="17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74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74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  <p:bldP spid="17413" grpId="0" build="p" autoUpdateAnimBg="0"/>
      <p:bldP spid="17419" grpId="0" build="p" autoUpdateAnimBg="0"/>
      <p:bldP spid="17420" grpId="0" build="p" autoUpdateAnimBg="0"/>
      <p:bldP spid="17421" grpId="0" animBg="1"/>
      <p:bldP spid="17422" grpId="0" animBg="1"/>
      <p:bldP spid="17423" grpId="0" animBg="1"/>
      <p:bldP spid="17424" grpId="0" autoUpdateAnimBg="0"/>
      <p:bldP spid="17425" grpId="0" animBg="1"/>
      <p:bldP spid="17426" grpId="0" animBg="1"/>
      <p:bldP spid="1742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Clauses: Building Blocks </a:t>
            </a:r>
            <a:br>
              <a:rPr lang="en-US" altLang="en-US"/>
            </a:br>
            <a:r>
              <a:rPr lang="en-US" altLang="en-US"/>
              <a:t>for Sentences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685800" y="1676400"/>
            <a:ext cx="8001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Times"/>
              </a:rPr>
              <a:t>Sometimes an adjective clause has no subject other than the relative pronoun that introduces the clauses.</a:t>
            </a:r>
          </a:p>
        </p:txBody>
      </p:sp>
      <p:sp>
        <p:nvSpPr>
          <p:cNvPr id="18447" name="Text Box 15"/>
          <p:cNvSpPr txBox="1">
            <a:spLocks noChangeArrowheads="1"/>
          </p:cNvSpPr>
          <p:nvPr/>
        </p:nvSpPr>
        <p:spPr bwMode="auto">
          <a:xfrm>
            <a:off x="533400" y="2895600"/>
            <a:ext cx="81534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en-US"/>
              <a:t>The Internet was started in 1969 under a contract let by the Advanced Research Projects Agency (ARPA) </a:t>
            </a:r>
            <a:r>
              <a:rPr lang="en-US" altLang="en-US" b="1" u="sng">
                <a:solidFill>
                  <a:srgbClr val="0000FF"/>
                </a:solidFill>
              </a:rPr>
              <a:t>which connected</a:t>
            </a:r>
            <a:r>
              <a:rPr lang="en-US" altLang="en-US"/>
              <a:t> four major computers at universities in the southwestern US (UCLA, Stanford Research Institute, UCSB, and the University of Utah).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838200" y="5105400"/>
            <a:ext cx="78486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FFFFFF"/>
                </a:solidFill>
                <a:latin typeface="Times"/>
              </a:rPr>
              <a:t>Such clauses — all beginning with “which,” “that,” or a form of “who” — are also known as RELATIVE CLAUSES. The relative pronoun serves as the subject of the dependent clause and relates to some word or idea in the independent clause.</a:t>
            </a:r>
            <a:endParaRPr lang="en-US" altLang="en-US">
              <a:latin typeface="Times"/>
            </a:endParaRPr>
          </a:p>
        </p:txBody>
      </p:sp>
      <p:sp>
        <p:nvSpPr>
          <p:cNvPr id="18449" name="Freeform 17"/>
          <p:cNvSpPr>
            <a:spLocks/>
          </p:cNvSpPr>
          <p:nvPr/>
        </p:nvSpPr>
        <p:spPr bwMode="auto">
          <a:xfrm>
            <a:off x="6705600" y="3200400"/>
            <a:ext cx="9906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96" y="48"/>
              </a:cxn>
              <a:cxn ang="0">
                <a:pos x="288" y="0"/>
              </a:cxn>
              <a:cxn ang="0">
                <a:pos x="432" y="48"/>
              </a:cxn>
              <a:cxn ang="0">
                <a:pos x="528" y="48"/>
              </a:cxn>
              <a:cxn ang="0">
                <a:pos x="624" y="144"/>
              </a:cxn>
            </a:cxnLst>
            <a:rect l="0" t="0" r="r" b="b"/>
            <a:pathLst>
              <a:path w="624" h="144">
                <a:moveTo>
                  <a:pt x="0" y="144"/>
                </a:moveTo>
                <a:cubicBezTo>
                  <a:pt x="24" y="108"/>
                  <a:pt x="48" y="72"/>
                  <a:pt x="96" y="48"/>
                </a:cubicBezTo>
                <a:cubicBezTo>
                  <a:pt x="144" y="24"/>
                  <a:pt x="232" y="0"/>
                  <a:pt x="288" y="0"/>
                </a:cubicBezTo>
                <a:cubicBezTo>
                  <a:pt x="344" y="0"/>
                  <a:pt x="392" y="40"/>
                  <a:pt x="432" y="48"/>
                </a:cubicBezTo>
                <a:cubicBezTo>
                  <a:pt x="471" y="55"/>
                  <a:pt x="496" y="32"/>
                  <a:pt x="528" y="48"/>
                </a:cubicBezTo>
                <a:cubicBezTo>
                  <a:pt x="560" y="64"/>
                  <a:pt x="592" y="104"/>
                  <a:pt x="624" y="144"/>
                </a:cubicBezTo>
              </a:path>
            </a:pathLst>
          </a:custGeom>
          <a:noFill/>
          <a:ln w="15875">
            <a:solidFill>
              <a:srgbClr val="FD111C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50" name="Freeform 18"/>
          <p:cNvSpPr>
            <a:spLocks/>
          </p:cNvSpPr>
          <p:nvPr/>
        </p:nvSpPr>
        <p:spPr bwMode="auto">
          <a:xfrm>
            <a:off x="5548313" y="2578100"/>
            <a:ext cx="3163887" cy="1231900"/>
          </a:xfrm>
          <a:custGeom>
            <a:avLst/>
            <a:gdLst/>
            <a:ahLst/>
            <a:cxnLst>
              <a:cxn ang="0">
                <a:pos x="777" y="680"/>
              </a:cxn>
              <a:cxn ang="0">
                <a:pos x="969" y="728"/>
              </a:cxn>
              <a:cxn ang="0">
                <a:pos x="1593" y="728"/>
              </a:cxn>
              <a:cxn ang="0">
                <a:pos x="1929" y="728"/>
              </a:cxn>
              <a:cxn ang="0">
                <a:pos x="1977" y="440"/>
              </a:cxn>
              <a:cxn ang="0">
                <a:pos x="1833" y="200"/>
              </a:cxn>
              <a:cxn ang="0">
                <a:pos x="1689" y="104"/>
              </a:cxn>
              <a:cxn ang="0">
                <a:pos x="921" y="8"/>
              </a:cxn>
              <a:cxn ang="0">
                <a:pos x="441" y="152"/>
              </a:cxn>
              <a:cxn ang="0">
                <a:pos x="345" y="248"/>
              </a:cxn>
              <a:cxn ang="0">
                <a:pos x="105" y="248"/>
              </a:cxn>
              <a:cxn ang="0">
                <a:pos x="9" y="344"/>
              </a:cxn>
              <a:cxn ang="0">
                <a:pos x="57" y="440"/>
              </a:cxn>
              <a:cxn ang="0">
                <a:pos x="249" y="440"/>
              </a:cxn>
              <a:cxn ang="0">
                <a:pos x="585" y="440"/>
              </a:cxn>
              <a:cxn ang="0">
                <a:pos x="681" y="392"/>
              </a:cxn>
              <a:cxn ang="0">
                <a:pos x="585" y="248"/>
              </a:cxn>
              <a:cxn ang="0">
                <a:pos x="441" y="248"/>
              </a:cxn>
              <a:cxn ang="0">
                <a:pos x="297" y="248"/>
              </a:cxn>
            </a:cxnLst>
            <a:rect l="0" t="0" r="r" b="b"/>
            <a:pathLst>
              <a:path w="1993" h="776">
                <a:moveTo>
                  <a:pt x="777" y="680"/>
                </a:moveTo>
                <a:cubicBezTo>
                  <a:pt x="805" y="700"/>
                  <a:pt x="833" y="720"/>
                  <a:pt x="969" y="728"/>
                </a:cubicBezTo>
                <a:cubicBezTo>
                  <a:pt x="1104" y="735"/>
                  <a:pt x="1433" y="728"/>
                  <a:pt x="1593" y="728"/>
                </a:cubicBezTo>
                <a:cubicBezTo>
                  <a:pt x="1753" y="728"/>
                  <a:pt x="1864" y="776"/>
                  <a:pt x="1929" y="728"/>
                </a:cubicBezTo>
                <a:cubicBezTo>
                  <a:pt x="1993" y="679"/>
                  <a:pt x="1993" y="528"/>
                  <a:pt x="1977" y="440"/>
                </a:cubicBezTo>
                <a:cubicBezTo>
                  <a:pt x="1961" y="352"/>
                  <a:pt x="1881" y="256"/>
                  <a:pt x="1833" y="200"/>
                </a:cubicBezTo>
                <a:cubicBezTo>
                  <a:pt x="1785" y="144"/>
                  <a:pt x="1841" y="136"/>
                  <a:pt x="1689" y="104"/>
                </a:cubicBezTo>
                <a:cubicBezTo>
                  <a:pt x="1536" y="71"/>
                  <a:pt x="1128" y="0"/>
                  <a:pt x="921" y="8"/>
                </a:cubicBezTo>
                <a:cubicBezTo>
                  <a:pt x="713" y="15"/>
                  <a:pt x="537" y="112"/>
                  <a:pt x="441" y="152"/>
                </a:cubicBezTo>
                <a:cubicBezTo>
                  <a:pt x="345" y="192"/>
                  <a:pt x="400" y="232"/>
                  <a:pt x="345" y="248"/>
                </a:cubicBezTo>
                <a:cubicBezTo>
                  <a:pt x="289" y="263"/>
                  <a:pt x="160" y="232"/>
                  <a:pt x="105" y="248"/>
                </a:cubicBezTo>
                <a:cubicBezTo>
                  <a:pt x="49" y="263"/>
                  <a:pt x="17" y="311"/>
                  <a:pt x="9" y="344"/>
                </a:cubicBezTo>
                <a:cubicBezTo>
                  <a:pt x="0" y="376"/>
                  <a:pt x="17" y="424"/>
                  <a:pt x="57" y="440"/>
                </a:cubicBezTo>
                <a:cubicBezTo>
                  <a:pt x="97" y="456"/>
                  <a:pt x="161" y="440"/>
                  <a:pt x="249" y="440"/>
                </a:cubicBezTo>
                <a:cubicBezTo>
                  <a:pt x="337" y="440"/>
                  <a:pt x="513" y="448"/>
                  <a:pt x="585" y="440"/>
                </a:cubicBezTo>
                <a:cubicBezTo>
                  <a:pt x="657" y="432"/>
                  <a:pt x="681" y="424"/>
                  <a:pt x="681" y="392"/>
                </a:cubicBezTo>
                <a:cubicBezTo>
                  <a:pt x="681" y="360"/>
                  <a:pt x="624" y="271"/>
                  <a:pt x="585" y="248"/>
                </a:cubicBezTo>
                <a:cubicBezTo>
                  <a:pt x="545" y="224"/>
                  <a:pt x="489" y="248"/>
                  <a:pt x="441" y="248"/>
                </a:cubicBezTo>
                <a:cubicBezTo>
                  <a:pt x="393" y="248"/>
                  <a:pt x="345" y="248"/>
                  <a:pt x="297" y="248"/>
                </a:cubicBezTo>
              </a:path>
            </a:pathLst>
          </a:custGeom>
          <a:noFill/>
          <a:ln w="28575">
            <a:solidFill>
              <a:srgbClr val="FD111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51" name="Freeform 19"/>
          <p:cNvSpPr>
            <a:spLocks/>
          </p:cNvSpPr>
          <p:nvPr/>
        </p:nvSpPr>
        <p:spPr bwMode="auto">
          <a:xfrm>
            <a:off x="2971800" y="3657600"/>
            <a:ext cx="3554413" cy="2362200"/>
          </a:xfrm>
          <a:custGeom>
            <a:avLst/>
            <a:gdLst/>
            <a:ahLst/>
            <a:cxnLst>
              <a:cxn ang="0">
                <a:pos x="0" y="1488"/>
              </a:cxn>
              <a:cxn ang="0">
                <a:pos x="1872" y="720"/>
              </a:cxn>
              <a:cxn ang="0">
                <a:pos x="2208" y="0"/>
              </a:cxn>
            </a:cxnLst>
            <a:rect l="0" t="0" r="r" b="b"/>
            <a:pathLst>
              <a:path w="2239" h="1488">
                <a:moveTo>
                  <a:pt x="0" y="1488"/>
                </a:moveTo>
                <a:cubicBezTo>
                  <a:pt x="752" y="1227"/>
                  <a:pt x="1504" y="967"/>
                  <a:pt x="1872" y="720"/>
                </a:cubicBezTo>
                <a:cubicBezTo>
                  <a:pt x="2239" y="472"/>
                  <a:pt x="2223" y="236"/>
                  <a:pt x="2208" y="0"/>
                </a:cubicBezTo>
              </a:path>
            </a:pathLst>
          </a:custGeom>
          <a:noFill/>
          <a:ln w="28575">
            <a:solidFill>
              <a:srgbClr val="FD111C"/>
            </a:solidFill>
            <a:round/>
            <a:headEnd type="arrow" w="med" len="med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8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8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8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8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autoUpdateAnimBg="0"/>
      <p:bldP spid="18447" grpId="0" autoUpdateAnimBg="0"/>
      <p:bldP spid="18448" grpId="0" autoUpdateAnimBg="0"/>
      <p:bldP spid="18449" grpId="0" animBg="1"/>
      <p:bldP spid="18450" grpId="0" animBg="1"/>
      <p:bldP spid="18451" grpId="0" animBg="1"/>
    </p:bldLst>
  </p:timing>
</p:sld>
</file>

<file path=ppt/theme/theme1.xml><?xml version="1.0" encoding="utf-8"?>
<a:theme xmlns:a="http://schemas.openxmlformats.org/drawingml/2006/main" name="Ribbons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3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4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663300"/>
        </a:dk1>
        <a:lt1>
          <a:srgbClr val="FFFFFF"/>
        </a:lt1>
        <a:dk2>
          <a:srgbClr val="000000"/>
        </a:dk2>
        <a:lt2>
          <a:srgbClr val="FFFF99"/>
        </a:lt2>
        <a:accent1>
          <a:srgbClr val="FFCC66"/>
        </a:accent1>
        <a:accent2>
          <a:srgbClr val="FFFFCC"/>
        </a:accent2>
        <a:accent3>
          <a:srgbClr val="FFFFFF"/>
        </a:accent3>
        <a:accent4>
          <a:srgbClr val="562A00"/>
        </a:accent4>
        <a:accent5>
          <a:srgbClr val="FFE2B8"/>
        </a:accent5>
        <a:accent6>
          <a:srgbClr val="E7E7B9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68FAFE"/>
    </a:hlink>
    <a:folHlink>
      <a:srgbClr val="FF6600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68FAFE"/>
    </a:hlink>
    <a:folHlink>
      <a:srgbClr val="FF66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68FAFE"/>
    </a:hlink>
    <a:folHlink>
      <a:srgbClr val="FF660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68FAFE"/>
    </a:hlink>
    <a:folHlink>
      <a:srgbClr val="FF660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68FAFE"/>
    </a:hlink>
    <a:folHlink>
      <a:srgbClr val="FF660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68FAFE"/>
    </a:hlink>
    <a:folHlink>
      <a:srgbClr val="FF660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68FAFE"/>
    </a:hlink>
    <a:folHlink>
      <a:srgbClr val="FF660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68FAFE"/>
    </a:hlink>
    <a:folHlink>
      <a:srgbClr val="FF660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68FAFE"/>
    </a:hlink>
    <a:folHlink>
      <a:srgbClr val="FF6600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220011"/>
    </a:dk1>
    <a:lt1>
      <a:srgbClr val="FFFFCC"/>
    </a:lt1>
    <a:dk2>
      <a:srgbClr val="660033"/>
    </a:dk2>
    <a:lt2>
      <a:srgbClr val="FFCC00"/>
    </a:lt2>
    <a:accent1>
      <a:srgbClr val="CC0099"/>
    </a:accent1>
    <a:accent2>
      <a:srgbClr val="56002B"/>
    </a:accent2>
    <a:accent3>
      <a:srgbClr val="B8AAAD"/>
    </a:accent3>
    <a:accent4>
      <a:srgbClr val="DADAAE"/>
    </a:accent4>
    <a:accent5>
      <a:srgbClr val="E2AACA"/>
    </a:accent5>
    <a:accent6>
      <a:srgbClr val="4D0026"/>
    </a:accent6>
    <a:hlink>
      <a:srgbClr val="68FAFE"/>
    </a:hlink>
    <a:folHlink>
      <a:srgbClr val="FF66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CD's HD:Applications:Microsoft Office:Templates:Presentation Designs:Ribbons</Template>
  <TotalTime>2511</TotalTime>
  <Words>993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Times New Roman</vt:lpstr>
      <vt:lpstr>Times</vt:lpstr>
      <vt:lpstr>Arial Black</vt:lpstr>
      <vt:lpstr>NuptialScript</vt:lpstr>
      <vt:lpstr>Comic Sans MS</vt:lpstr>
      <vt:lpstr>Ribbons</vt:lpstr>
      <vt:lpstr>Clauses: Building Blocks  for Sentences</vt:lpstr>
      <vt:lpstr>Clauses: Building Blocks  for Sentences</vt:lpstr>
      <vt:lpstr>Clauses: Building Blocks  for Sentences</vt:lpstr>
      <vt:lpstr>Clauses: Building Blocks  for Sentences</vt:lpstr>
      <vt:lpstr>Clauses: Building Blocks  for Sentences</vt:lpstr>
      <vt:lpstr>Clauses: Building Blocks  for Sentences</vt:lpstr>
      <vt:lpstr>Clauses: Building Blocks  for Sentences</vt:lpstr>
      <vt:lpstr>Clauses: Building Blocks  for Sentences</vt:lpstr>
      <vt:lpstr>Clauses: Building Blocks  for Sentences</vt:lpstr>
      <vt:lpstr>Clauses: Building Blocks  for Sentences</vt:lpstr>
      <vt:lpstr>Slide 11</vt:lpstr>
    </vt:vector>
  </TitlesOfParts>
  <Company>bmb, ohsu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Clauses: Building Blocks  for Sentences</dc:title>
  <dc:creator>Charles Darling</dc:creator>
  <cp:lastModifiedBy>HPLaptop</cp:lastModifiedBy>
  <cp:revision>33</cp:revision>
  <dcterms:created xsi:type="dcterms:W3CDTF">1999-10-11T20:33:49Z</dcterms:created>
  <dcterms:modified xsi:type="dcterms:W3CDTF">2011-10-10T17:32:11Z</dcterms:modified>
</cp:coreProperties>
</file>