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17"/>
  </p:handoutMasterIdLst>
  <p:sldIdLst>
    <p:sldId id="261" r:id="rId2"/>
    <p:sldId id="256" r:id="rId3"/>
    <p:sldId id="257" r:id="rId4"/>
    <p:sldId id="258" r:id="rId5"/>
    <p:sldId id="259" r:id="rId6"/>
    <p:sldId id="267" r:id="rId7"/>
    <p:sldId id="260" r:id="rId8"/>
    <p:sldId id="264" r:id="rId9"/>
    <p:sldId id="263" r:id="rId10"/>
    <p:sldId id="265" r:id="rId11"/>
    <p:sldId id="268" r:id="rId12"/>
    <p:sldId id="269" r:id="rId13"/>
    <p:sldId id="270" r:id="rId14"/>
    <p:sldId id="271" r:id="rId15"/>
    <p:sldId id="266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0264"/>
    <a:srgbClr val="FFFFFF"/>
    <a:srgbClr val="00FFCC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D736E-9F67-4AB6-8BD8-6725CB5C4FD3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53191-F36F-463C-A726-F986A5C3C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fld id="{C9A2F0B8-B1B8-47E7-B6E8-4669EEE504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5C77F-7112-4F56-8F8A-104D714E61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02C1-798C-4D23-8C2D-74D2BC45003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FC3F9-49F3-4770-9D9A-17D4874BFA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D1B75-CF8C-4409-A663-4727C0749E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16A47-A14C-4E42-A1B9-B52B7DEA65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417DD-C20D-44A9-BD9E-7ABFBB911DC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EDBD6-EEC3-42EA-BD79-B0ED5E0806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24EEE-EDDE-4F0E-994D-7952F2BC8A3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3AD20-D8CC-4656-8074-3B7A503A82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22BBF-ECEC-49A5-AB94-FE8934A188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fld id="{A49923D7-7E92-493D-A99A-4AFDF48280E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5" name="Text Box 7"/>
          <p:cNvSpPr txBox="1">
            <a:spLocks noChangeArrowheads="1"/>
          </p:cNvSpPr>
          <p:nvPr userDrawn="1"/>
        </p:nvSpPr>
        <p:spPr bwMode="auto">
          <a:xfrm>
            <a:off x="6096000" y="6415088"/>
            <a:ext cx="3124200" cy="366712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med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2"/>
                </a:solidFill>
                <a:latin typeface="Times"/>
              </a:rPr>
              <a:t>© Capital Community College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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cctc.commnet.edu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ctc.commnet.edu/HP/pages/darling/grammar/clauses.htm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audio" Target="../media/audio5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 rot="-916927">
            <a:off x="609600" y="2057400"/>
            <a:ext cx="8169275" cy="2378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316927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Charcoal"/>
              </a:rPr>
              <a:t>Avoiding Run-on Sentences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pi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04800" y="838200"/>
            <a:ext cx="8001000" cy="484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This PowerPoint presentation was created by 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Charles Darling, PhD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Professor of English and Webmaster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Capital Community College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Hartford, Connecticut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copyright November 1999</a:t>
            </a:r>
            <a:endParaRPr lang="en-US" altLang="en-US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</a:endParaRPr>
          </a:p>
        </p:txBody>
      </p:sp>
      <p:pic>
        <p:nvPicPr>
          <p:cNvPr id="24580" name="Picture 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352800"/>
            <a:ext cx="1754188" cy="214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TV weather maps have various symbols, for example, a big apostrophe means drizzle.</a:t>
            </a:r>
          </a:p>
          <a:p>
            <a:r>
              <a:rPr lang="en-US" dirty="0" smtClean="0"/>
              <a:t>What is the problem and how do we fix it?</a:t>
            </a: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 splice! Yuck!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TV weather maps have various symbols. For example, a big apostrophe means drizzle.</a:t>
            </a: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the horse trotted then he broke into a full gallop.</a:t>
            </a:r>
          </a:p>
          <a:p>
            <a:endParaRPr lang="en-US" dirty="0" smtClean="0"/>
          </a:p>
          <a:p>
            <a:r>
              <a:rPr lang="en-US" dirty="0" smtClean="0"/>
              <a:t>What is the error and how do we fix it?</a:t>
            </a:r>
            <a:endParaRPr lang="en-US" dirty="0"/>
          </a:p>
        </p:txBody>
      </p:sp>
    </p:spTree>
  </p:cSld>
  <p:clrMapOvr>
    <a:masterClrMapping/>
  </p:clrMapOvr>
  <p:transition spd="med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Run-on! YUCK!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the horse trotted; then he ran into a full gallop.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</a:p>
          <a:p>
            <a:endParaRPr lang="en-US" dirty="0" smtClean="0"/>
          </a:p>
          <a:p>
            <a:r>
              <a:rPr lang="en-US" dirty="0" smtClean="0"/>
              <a:t>First the horse trotted. Then </a:t>
            </a:r>
            <a:r>
              <a:rPr lang="en-US" smtClean="0"/>
              <a:t>he ran into a full gallop.</a:t>
            </a:r>
            <a:endParaRPr lang="en-US"/>
          </a:p>
        </p:txBody>
      </p:sp>
    </p:spTree>
  </p:cSld>
  <p:clrMapOvr>
    <a:masterClrMapping/>
  </p:clrMapOvr>
  <p:transition spd="med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295400"/>
          </a:xfrm>
        </p:spPr>
        <p:txBody>
          <a:bodyPr/>
          <a:lstStyle/>
          <a:p>
            <a:r>
              <a:rPr lang="en-US" dirty="0" smtClean="0"/>
              <a:t>Exit slip response: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4648200"/>
          </a:xfrm>
        </p:spPr>
        <p:txBody>
          <a:bodyPr/>
          <a:lstStyle/>
          <a:p>
            <a:r>
              <a:rPr lang="en-US" dirty="0" smtClean="0"/>
              <a:t>1. Write down the sentence in your piece that is most improved by today’s work.  </a:t>
            </a:r>
          </a:p>
          <a:p>
            <a:endParaRPr lang="en-US" dirty="0" smtClean="0"/>
          </a:p>
          <a:p>
            <a:r>
              <a:rPr lang="en-US" dirty="0" smtClean="0"/>
              <a:t>2. Write down how you changed it to make it better.</a:t>
            </a:r>
            <a:endParaRPr 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altLang="en-US" b="1"/>
              <a:t>Avoiding Run-on Sentences</a:t>
            </a:r>
            <a:endParaRPr lang="en-US" altLang="en-US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85800" y="1752600"/>
            <a:ext cx="7848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latin typeface="Times"/>
              </a:rPr>
              <a:t>The length of a sentence has nothing to do with whether or not a sentence is considered a run-on. An over-exuberant, run-off-at-the-mouth, 400-word gorilla of a sentence can be structurally fine. A </a:t>
            </a:r>
            <a:r>
              <a:rPr lang="en-US" altLang="en-US" b="1" u="sng">
                <a:latin typeface="Times"/>
              </a:rPr>
              <a:t>run-on sentence</a:t>
            </a:r>
            <a:r>
              <a:rPr lang="en-US" altLang="en-US" b="1">
                <a:latin typeface="Times"/>
              </a:rPr>
              <a:t> is one in which two </a:t>
            </a:r>
            <a:r>
              <a:rPr lang="en-US" altLang="en-US" b="1">
                <a:latin typeface="Times"/>
                <a:hlinkClick r:id="rId2"/>
              </a:rPr>
              <a:t>clauses</a:t>
            </a:r>
            <a:r>
              <a:rPr lang="en-US" altLang="en-US" b="1">
                <a:latin typeface="Times"/>
              </a:rPr>
              <a:t> have been connected incorrectly. (If you’d like, click on the word “clauses” to review that concept.)</a:t>
            </a:r>
            <a:endParaRPr lang="en-US" altLang="en-US">
              <a:latin typeface="Times"/>
            </a:endParaRP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191000"/>
            <a:ext cx="3276600" cy="187166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/>
      <p:bldP spid="1536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altLang="en-US" b="1"/>
              <a:t>Avoiding Run-on Sentences</a:t>
            </a:r>
            <a:endParaRPr lang="en-US" altLang="en-US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latin typeface="Times"/>
              </a:rPr>
              <a:t>Let’s think of an independent clause as an independently operated train headed west . . .</a:t>
            </a:r>
            <a:r>
              <a:rPr lang="en-US" altLang="en-US">
                <a:latin typeface="Times"/>
              </a:rPr>
              <a:t> 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2667000"/>
            <a:ext cx="2501900" cy="355600"/>
          </a:xfrm>
          <a:prstGeom prst="rect">
            <a:avLst/>
          </a:prstGeom>
          <a:noFill/>
        </p:spPr>
      </p:pic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524000" y="32766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latin typeface="Times"/>
              </a:rPr>
              <a:t>getting connected to another train headed east.</a:t>
            </a:r>
            <a:endParaRPr lang="en-US" altLang="en-US">
              <a:latin typeface="Times"/>
            </a:endParaRPr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2667000"/>
            <a:ext cx="2501900" cy="355600"/>
          </a:xfrm>
          <a:prstGeom prst="rect">
            <a:avLst/>
          </a:prstGeom>
          <a:noFill/>
        </p:spPr>
      </p:pic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990600" y="5029200"/>
            <a:ext cx="7162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Times"/>
              </a:rPr>
              <a:t>Some students think they can study for an important exam by “cramming” all </a:t>
            </a:r>
            <a:r>
              <a:rPr lang="en-US" altLang="en-US" dirty="0" smtClean="0">
                <a:solidFill>
                  <a:srgbClr val="0000FF"/>
                </a:solidFill>
                <a:latin typeface="Times"/>
              </a:rPr>
              <a:t>night </a:t>
            </a:r>
            <a:r>
              <a:rPr lang="en-US" altLang="en-US" dirty="0">
                <a:solidFill>
                  <a:srgbClr val="0000FF"/>
                </a:solidFill>
                <a:latin typeface="Times"/>
              </a:rPr>
              <a:t>they are probably wrong.</a:t>
            </a:r>
            <a:endParaRPr lang="en-US" altLang="en-US" dirty="0">
              <a:latin typeface="Times"/>
            </a:endParaRPr>
          </a:p>
        </p:txBody>
      </p:sp>
      <p:sp>
        <p:nvSpPr>
          <p:cNvPr id="16398" name="Freeform 14"/>
          <p:cNvSpPr>
            <a:spLocks/>
          </p:cNvSpPr>
          <p:nvPr/>
        </p:nvSpPr>
        <p:spPr bwMode="auto">
          <a:xfrm>
            <a:off x="4572000" y="2438400"/>
            <a:ext cx="381000" cy="990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288"/>
              </a:cxn>
              <a:cxn ang="0">
                <a:pos x="240" y="624"/>
              </a:cxn>
            </a:cxnLst>
            <a:rect l="0" t="0" r="r" b="b"/>
            <a:pathLst>
              <a:path w="240" h="624">
                <a:moveTo>
                  <a:pt x="0" y="0"/>
                </a:moveTo>
                <a:cubicBezTo>
                  <a:pt x="52" y="92"/>
                  <a:pt x="104" y="184"/>
                  <a:pt x="144" y="288"/>
                </a:cubicBezTo>
                <a:cubicBezTo>
                  <a:pt x="183" y="391"/>
                  <a:pt x="211" y="507"/>
                  <a:pt x="240" y="624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Freeform 16"/>
          <p:cNvSpPr>
            <a:spLocks/>
          </p:cNvSpPr>
          <p:nvPr/>
        </p:nvSpPr>
        <p:spPr bwMode="auto">
          <a:xfrm>
            <a:off x="4419600" y="2438400"/>
            <a:ext cx="685800" cy="914400"/>
          </a:xfrm>
          <a:custGeom>
            <a:avLst/>
            <a:gdLst/>
            <a:ahLst/>
            <a:cxnLst>
              <a:cxn ang="0">
                <a:pos x="432" y="0"/>
              </a:cxn>
              <a:cxn ang="0">
                <a:pos x="240" y="336"/>
              </a:cxn>
              <a:cxn ang="0">
                <a:pos x="0" y="576"/>
              </a:cxn>
            </a:cxnLst>
            <a:rect l="0" t="0" r="r" b="b"/>
            <a:pathLst>
              <a:path w="432" h="576">
                <a:moveTo>
                  <a:pt x="432" y="0"/>
                </a:moveTo>
                <a:cubicBezTo>
                  <a:pt x="372" y="120"/>
                  <a:pt x="312" y="240"/>
                  <a:pt x="240" y="336"/>
                </a:cubicBezTo>
                <a:cubicBezTo>
                  <a:pt x="168" y="432"/>
                  <a:pt x="84" y="504"/>
                  <a:pt x="0" y="576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1143000" y="3810000"/>
            <a:ext cx="7162800" cy="990600"/>
          </a:xfrm>
          <a:prstGeom prst="rect">
            <a:avLst/>
          </a:prstGeom>
          <a:solidFill>
            <a:srgbClr val="120264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211370" dir="8835886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1371600" y="3886200"/>
            <a:ext cx="6934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FFFF"/>
                </a:solidFill>
                <a:latin typeface="Times"/>
              </a:rPr>
              <a:t>Nothing but grief will result from coupling these train clauses incorrectly!            </a:t>
            </a:r>
            <a:r>
              <a:rPr lang="en-US" altLang="en-US" b="1" i="1">
                <a:solidFill>
                  <a:srgbClr val="FFFFFF"/>
                </a:solidFill>
                <a:latin typeface="Times"/>
              </a:rPr>
              <a:t>For example. . . .</a:t>
            </a:r>
            <a:endParaRPr lang="en-US" altLang="en-US">
              <a:solidFill>
                <a:srgbClr val="FF0000"/>
              </a:solidFill>
              <a:latin typeface="Times"/>
            </a:endParaRPr>
          </a:p>
        </p:txBody>
      </p:sp>
      <p:sp>
        <p:nvSpPr>
          <p:cNvPr id="16403" name="Freeform 19"/>
          <p:cNvSpPr>
            <a:spLocks/>
          </p:cNvSpPr>
          <p:nvPr/>
        </p:nvSpPr>
        <p:spPr bwMode="auto">
          <a:xfrm>
            <a:off x="7772400" y="4381500"/>
            <a:ext cx="1079500" cy="1065213"/>
          </a:xfrm>
          <a:custGeom>
            <a:avLst/>
            <a:gdLst/>
            <a:ahLst/>
            <a:cxnLst>
              <a:cxn ang="0">
                <a:pos x="144" y="72"/>
              </a:cxn>
              <a:cxn ang="0">
                <a:pos x="528" y="24"/>
              </a:cxn>
              <a:cxn ang="0">
                <a:pos x="624" y="216"/>
              </a:cxn>
              <a:cxn ang="0">
                <a:pos x="192" y="600"/>
              </a:cxn>
              <a:cxn ang="0">
                <a:pos x="0" y="648"/>
              </a:cxn>
            </a:cxnLst>
            <a:rect l="0" t="0" r="r" b="b"/>
            <a:pathLst>
              <a:path w="680" h="671">
                <a:moveTo>
                  <a:pt x="144" y="72"/>
                </a:moveTo>
                <a:cubicBezTo>
                  <a:pt x="296" y="36"/>
                  <a:pt x="448" y="0"/>
                  <a:pt x="528" y="24"/>
                </a:cubicBezTo>
                <a:cubicBezTo>
                  <a:pt x="607" y="47"/>
                  <a:pt x="680" y="119"/>
                  <a:pt x="624" y="216"/>
                </a:cubicBezTo>
                <a:cubicBezTo>
                  <a:pt x="567" y="312"/>
                  <a:pt x="295" y="528"/>
                  <a:pt x="192" y="600"/>
                </a:cubicBezTo>
                <a:cubicBezTo>
                  <a:pt x="88" y="671"/>
                  <a:pt x="32" y="648"/>
                  <a:pt x="0" y="648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rai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rai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75"/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utoUpdateAnimBg="0"/>
      <p:bldP spid="16387" grpId="0" build="p" autoUpdateAnimBg="0"/>
      <p:bldP spid="16390" grpId="0" build="p" autoUpdateAnimBg="0"/>
      <p:bldP spid="16396" grpId="0" build="p" autoUpdateAnimBg="0"/>
      <p:bldP spid="16398" grpId="0" animBg="1"/>
      <p:bldP spid="16400" grpId="0" animBg="1"/>
      <p:bldP spid="16401" grpId="0" animBg="1"/>
      <p:bldP spid="16402" grpId="0" autoUpdateAnimBg="0"/>
      <p:bldP spid="164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altLang="en-US" b="1"/>
              <a:t>Avoiding Run-on Sentences</a:t>
            </a:r>
            <a:endParaRPr lang="en-US" altLang="en-US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85800" y="1752600"/>
            <a:ext cx="7848600" cy="10160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"/>
              </a:rPr>
              <a:t>Some students think they can study for an important exam by “cramming” all night</a:t>
            </a:r>
            <a:r>
              <a:rPr lang="en-US" altLang="en-US" sz="3600" b="1">
                <a:solidFill>
                  <a:srgbClr val="FF0000"/>
                </a:solidFill>
                <a:latin typeface="Times"/>
              </a:rPr>
              <a:t>,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 they are probably wrong.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066800" y="2971800"/>
            <a:ext cx="769620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Charcoal" charset="0"/>
              </a:rPr>
              <a:t>This is an example of the dreaded </a:t>
            </a:r>
            <a:r>
              <a:rPr lang="en-US" altLang="en-US" b="1" u="sng">
                <a:latin typeface="Charcoal" charset="0"/>
              </a:rPr>
              <a:t>COMMA SPLICE</a:t>
            </a:r>
            <a:r>
              <a:rPr lang="en-US" altLang="en-US" b="1">
                <a:latin typeface="Charcoal" charset="0"/>
              </a:rPr>
              <a:t>!</a:t>
            </a:r>
          </a:p>
          <a:p>
            <a:pPr>
              <a:spcBef>
                <a:spcPct val="50000"/>
              </a:spcBef>
            </a:pPr>
            <a:r>
              <a:rPr lang="en-US" altLang="en-US" b="1">
                <a:latin typeface="Times"/>
              </a:rPr>
              <a:t>A comma splice connects two independent clauses with </a:t>
            </a:r>
            <a:r>
              <a:rPr lang="en-US" altLang="en-US" b="1" u="sng">
                <a:latin typeface="Times"/>
              </a:rPr>
              <a:t>only</a:t>
            </a:r>
            <a:r>
              <a:rPr lang="en-US" altLang="en-US" b="1">
                <a:latin typeface="Times"/>
              </a:rPr>
              <a:t> a comma.</a:t>
            </a:r>
          </a:p>
        </p:txBody>
      </p:sp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2667000" y="4267200"/>
          <a:ext cx="804863" cy="2432050"/>
        </p:xfrm>
        <a:graphic>
          <a:graphicData uri="http://schemas.openxmlformats.org/presentationml/2006/ole">
            <p:oleObj spid="_x0000_s17421" name="Clip" r:id="rId5" imgW="1308100" imgH="3949700" progId="">
              <p:embed/>
            </p:oleObj>
          </a:graphicData>
        </a:graphic>
      </p:graphicFrame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3657600" y="4800600"/>
            <a:ext cx="4648200" cy="990600"/>
          </a:xfrm>
          <a:prstGeom prst="rect">
            <a:avLst/>
          </a:prstGeom>
          <a:solidFill>
            <a:srgbClr val="120264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242633" dir="2572734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3810000" y="4876800"/>
            <a:ext cx="434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rgbClr val="FFFFFF"/>
                </a:solidFill>
                <a:latin typeface="Times"/>
              </a:rPr>
              <a:t>There are several ways to fix a comma splice. . . .</a:t>
            </a:r>
            <a:endParaRPr lang="en-US" altLang="en-US" i="1">
              <a:solidFill>
                <a:srgbClr val="FFFFFF"/>
              </a:solidFill>
              <a:latin typeface="Times"/>
            </a:endParaRPr>
          </a:p>
        </p:txBody>
      </p:sp>
      <p:sp>
        <p:nvSpPr>
          <p:cNvPr id="17425" name="Freeform 17"/>
          <p:cNvSpPr>
            <a:spLocks/>
          </p:cNvSpPr>
          <p:nvPr/>
        </p:nvSpPr>
        <p:spPr bwMode="auto">
          <a:xfrm>
            <a:off x="2957513" y="2159000"/>
            <a:ext cx="6032500" cy="1041400"/>
          </a:xfrm>
          <a:custGeom>
            <a:avLst/>
            <a:gdLst/>
            <a:ahLst/>
            <a:cxnLst>
              <a:cxn ang="0">
                <a:pos x="3609" y="656"/>
              </a:cxn>
              <a:cxn ang="0">
                <a:pos x="3657" y="464"/>
              </a:cxn>
              <a:cxn ang="0">
                <a:pos x="2745" y="416"/>
              </a:cxn>
              <a:cxn ang="0">
                <a:pos x="1017" y="512"/>
              </a:cxn>
              <a:cxn ang="0">
                <a:pos x="345" y="368"/>
              </a:cxn>
              <a:cxn ang="0">
                <a:pos x="585" y="224"/>
              </a:cxn>
              <a:cxn ang="0">
                <a:pos x="489" y="32"/>
              </a:cxn>
              <a:cxn ang="0">
                <a:pos x="345" y="32"/>
              </a:cxn>
              <a:cxn ang="0">
                <a:pos x="105" y="80"/>
              </a:cxn>
              <a:cxn ang="0">
                <a:pos x="9" y="176"/>
              </a:cxn>
              <a:cxn ang="0">
                <a:pos x="57" y="272"/>
              </a:cxn>
              <a:cxn ang="0">
                <a:pos x="201" y="368"/>
              </a:cxn>
              <a:cxn ang="0">
                <a:pos x="345" y="368"/>
              </a:cxn>
            </a:cxnLst>
            <a:rect l="0" t="0" r="r" b="b"/>
            <a:pathLst>
              <a:path w="3800" h="656">
                <a:moveTo>
                  <a:pt x="3609" y="656"/>
                </a:moveTo>
                <a:cubicBezTo>
                  <a:pt x="3704" y="579"/>
                  <a:pt x="3800" y="503"/>
                  <a:pt x="3657" y="464"/>
                </a:cubicBezTo>
                <a:cubicBezTo>
                  <a:pt x="3513" y="424"/>
                  <a:pt x="3185" y="408"/>
                  <a:pt x="2745" y="416"/>
                </a:cubicBezTo>
                <a:cubicBezTo>
                  <a:pt x="2305" y="424"/>
                  <a:pt x="1417" y="520"/>
                  <a:pt x="1017" y="512"/>
                </a:cubicBezTo>
                <a:cubicBezTo>
                  <a:pt x="617" y="504"/>
                  <a:pt x="416" y="415"/>
                  <a:pt x="345" y="368"/>
                </a:cubicBezTo>
                <a:cubicBezTo>
                  <a:pt x="273" y="320"/>
                  <a:pt x="561" y="280"/>
                  <a:pt x="585" y="224"/>
                </a:cubicBezTo>
                <a:cubicBezTo>
                  <a:pt x="609" y="168"/>
                  <a:pt x="529" y="64"/>
                  <a:pt x="489" y="32"/>
                </a:cubicBezTo>
                <a:cubicBezTo>
                  <a:pt x="449" y="0"/>
                  <a:pt x="408" y="24"/>
                  <a:pt x="345" y="32"/>
                </a:cubicBezTo>
                <a:cubicBezTo>
                  <a:pt x="281" y="39"/>
                  <a:pt x="161" y="56"/>
                  <a:pt x="105" y="80"/>
                </a:cubicBezTo>
                <a:cubicBezTo>
                  <a:pt x="49" y="104"/>
                  <a:pt x="17" y="143"/>
                  <a:pt x="9" y="176"/>
                </a:cubicBezTo>
                <a:cubicBezTo>
                  <a:pt x="0" y="208"/>
                  <a:pt x="25" y="240"/>
                  <a:pt x="57" y="272"/>
                </a:cubicBezTo>
                <a:cubicBezTo>
                  <a:pt x="89" y="304"/>
                  <a:pt x="153" y="352"/>
                  <a:pt x="201" y="368"/>
                </a:cubicBezTo>
                <a:cubicBezTo>
                  <a:pt x="248" y="383"/>
                  <a:pt x="296" y="375"/>
                  <a:pt x="345" y="368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ubbl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 autoUpdateAnimBg="0"/>
      <p:bldP spid="17411" grpId="0" build="p" autoUpdateAnimBg="0"/>
      <p:bldP spid="17419" grpId="0" autoUpdateAnimBg="0"/>
      <p:bldP spid="17423" grpId="0" animBg="1"/>
      <p:bldP spid="17424" grpId="0" autoUpdateAnimBg="0"/>
      <p:bldP spid="174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altLang="en-US" b="1"/>
              <a:t>Avoiding Run-on Sentences</a:t>
            </a:r>
            <a:endParaRPr lang="en-US" altLang="en-US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latin typeface="Times"/>
              </a:rPr>
              <a:t>1. We can insert a period and start a new sentence.</a:t>
            </a:r>
            <a:endParaRPr lang="en-US" altLang="en-US">
              <a:latin typeface="Times"/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914400" y="1981200"/>
            <a:ext cx="7772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"/>
              </a:rPr>
              <a:t>Some students think they can study for an important exam by “cramming” all night</a:t>
            </a:r>
            <a:r>
              <a:rPr lang="en-US" altLang="en-US" sz="3600" b="1">
                <a:solidFill>
                  <a:srgbClr val="FF0000"/>
                </a:solidFill>
                <a:latin typeface="Times"/>
              </a:rPr>
              <a:t>. T</a:t>
            </a:r>
            <a:r>
              <a:rPr lang="en-US" altLang="en-US" b="1">
                <a:solidFill>
                  <a:srgbClr val="0000FF"/>
                </a:solidFill>
                <a:latin typeface="Times"/>
              </a:rPr>
              <a:t>hey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 are probably wrong.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914400" y="297180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latin typeface="Times"/>
              </a:rPr>
              <a:t>2. We can insert a comma plus a coordinating conjunction.</a:t>
            </a:r>
            <a:endParaRPr lang="en-US" altLang="en-US">
              <a:latin typeface="Times"/>
            </a:endParaRP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914400" y="3505200"/>
            <a:ext cx="79248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"/>
              </a:rPr>
              <a:t>Some students think they can study for an important exam by “cramming” all night</a:t>
            </a:r>
            <a:r>
              <a:rPr lang="en-US" altLang="en-US" sz="2800" b="1">
                <a:solidFill>
                  <a:srgbClr val="FF0000"/>
                </a:solidFill>
                <a:latin typeface="Times"/>
              </a:rPr>
              <a:t>, but</a:t>
            </a:r>
            <a:r>
              <a:rPr lang="en-US" altLang="en-US" b="1">
                <a:solidFill>
                  <a:srgbClr val="FF0000"/>
                </a:solidFill>
                <a:latin typeface="Times"/>
              </a:rPr>
              <a:t> 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they are probably wrong.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838200" y="49530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latin typeface="Times"/>
              </a:rPr>
              <a:t>3. We can use a semicolon.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066800" y="5410200"/>
            <a:ext cx="7239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"/>
              </a:rPr>
              <a:t>Some students think they can study for an important exam by “cramming” all night</a:t>
            </a:r>
            <a:r>
              <a:rPr lang="en-US" altLang="en-US" sz="3600" b="1">
                <a:solidFill>
                  <a:srgbClr val="FF0000"/>
                </a:solidFill>
                <a:latin typeface="Times"/>
              </a:rPr>
              <a:t>;</a:t>
            </a:r>
            <a:r>
              <a:rPr lang="en-US" altLang="en-US" b="1">
                <a:solidFill>
                  <a:srgbClr val="FF0000"/>
                </a:solidFill>
                <a:latin typeface="Times"/>
              </a:rPr>
              <a:t> 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they are probably wrong.</a:t>
            </a:r>
          </a:p>
        </p:txBody>
      </p:sp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6629400" y="4419600"/>
          <a:ext cx="1117600" cy="914400"/>
        </p:xfrm>
        <a:graphic>
          <a:graphicData uri="http://schemas.openxmlformats.org/presentationml/2006/ole">
            <p:oleObj spid="_x0000_s18447" r:id="rId5" imgW="0" imgH="0" progId="">
              <p:embed/>
            </p:oleObj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75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75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 autoUpdateAnimBg="0"/>
      <p:bldP spid="18440" grpId="0" autoUpdateAnimBg="0"/>
      <p:bldP spid="18441" grpId="0" build="p" autoUpdateAnimBg="0"/>
      <p:bldP spid="18442" grpId="0" autoUpdateAnimBg="0"/>
      <p:bldP spid="18443" grpId="0" build="p" autoUpdateAnimBg="0"/>
      <p:bldP spid="18444" grpId="0" autoUpdateAnimBg="0"/>
      <p:bldP spid="1844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remembers the acronym for coordinating conjunctions?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</a:t>
            </a:r>
          </a:p>
          <a:p>
            <a:r>
              <a:rPr lang="en-US" dirty="0" smtClean="0"/>
              <a:t>And</a:t>
            </a:r>
          </a:p>
          <a:p>
            <a:r>
              <a:rPr lang="en-US" dirty="0" smtClean="0"/>
              <a:t>Nor</a:t>
            </a:r>
          </a:p>
          <a:p>
            <a:r>
              <a:rPr lang="en-US" dirty="0" smtClean="0"/>
              <a:t>But 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Yet</a:t>
            </a:r>
          </a:p>
          <a:p>
            <a:r>
              <a:rPr lang="en-US" dirty="0" smtClean="0"/>
              <a:t>So</a:t>
            </a:r>
            <a:endParaRPr lang="en-US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762000"/>
          </a:xfrm>
        </p:spPr>
        <p:txBody>
          <a:bodyPr/>
          <a:lstStyle/>
          <a:p>
            <a:r>
              <a:rPr lang="en-US" altLang="en-US" b="1"/>
              <a:t>Avoiding Run-on Sentences</a:t>
            </a:r>
            <a:endParaRPr lang="en-US" altLang="en-US"/>
          </a:p>
        </p:txBody>
      </p:sp>
      <p:sp>
        <p:nvSpPr>
          <p:cNvPr id="19466" name="WordArt 10"/>
          <p:cNvSpPr>
            <a:spLocks noChangeArrowheads="1" noChangeShapeType="1" noTextEdit="1"/>
          </p:cNvSpPr>
          <p:nvPr/>
        </p:nvSpPr>
        <p:spPr bwMode="auto">
          <a:xfrm>
            <a:off x="1295400" y="1066800"/>
            <a:ext cx="6286500" cy="863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96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Three Run-on Traps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609600" y="1828800"/>
            <a:ext cx="723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There are three situations in which run-on sentences are apt to happen: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609600" y="2743200"/>
            <a:ext cx="7467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"/>
              </a:rPr>
              <a:t>1.</a:t>
            </a:r>
            <a:r>
              <a:rPr lang="en-US" altLang="en-US" b="1">
                <a:latin typeface="Times"/>
              </a:rPr>
              <a:t> When a pronoun in the second </a:t>
            </a:r>
            <a:r>
              <a:rPr lang="en-US" altLang="en-US" b="1"/>
              <a:t>clause refers to a noun in the first clause:</a:t>
            </a:r>
            <a:r>
              <a:rPr lang="en-US" altLang="en-US"/>
              <a:t> </a:t>
            </a:r>
            <a:r>
              <a:rPr lang="en-US" altLang="en-US">
                <a:solidFill>
                  <a:srgbClr val="0000FF"/>
                </a:solidFill>
              </a:rPr>
              <a:t>The President’s popularity has plummeted, she apparently underestimated the opposition.</a:t>
            </a:r>
            <a:endParaRPr lang="en-US" altLang="en-US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609600" y="3962400"/>
            <a:ext cx="7620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"/>
              </a:rPr>
              <a:t>2.</a:t>
            </a:r>
            <a:r>
              <a:rPr lang="en-US" altLang="en-US" b="1">
                <a:latin typeface="Times"/>
              </a:rPr>
              <a:t> When a suggestion or directive occurs in the second clause:</a:t>
            </a:r>
            <a:r>
              <a:rPr lang="en-US" altLang="en-US">
                <a:latin typeface="Times"/>
              </a:rPr>
              <a:t> 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You will be responsible for this material on the final exam, study it thoroughly now.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609600" y="5181600"/>
            <a:ext cx="7696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"/>
              </a:rPr>
              <a:t>3.</a:t>
            </a:r>
            <a:r>
              <a:rPr lang="en-US" altLang="en-US" b="1">
                <a:latin typeface="Times"/>
              </a:rPr>
              <a:t> When two clauses are connected by a transitional expression:</a:t>
            </a:r>
            <a:r>
              <a:rPr lang="en-US" altLang="en-US">
                <a:latin typeface="Times"/>
              </a:rPr>
              <a:t> 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Many people think protectionism can halt rising prices, however, the opposite is actually true.</a:t>
            </a:r>
            <a:endParaRPr lang="en-US" altLang="en-US">
              <a:latin typeface="Times"/>
            </a:endParaRPr>
          </a:p>
        </p:txBody>
      </p:sp>
      <p:sp>
        <p:nvSpPr>
          <p:cNvPr id="19473" name="Freeform 17"/>
          <p:cNvSpPr>
            <a:spLocks/>
          </p:cNvSpPr>
          <p:nvPr/>
        </p:nvSpPr>
        <p:spPr bwMode="auto">
          <a:xfrm>
            <a:off x="1143000" y="5867400"/>
            <a:ext cx="749300" cy="569913"/>
          </a:xfrm>
          <a:custGeom>
            <a:avLst/>
            <a:gdLst/>
            <a:ahLst/>
            <a:cxnLst>
              <a:cxn ang="0">
                <a:pos x="225" y="16"/>
              </a:cxn>
              <a:cxn ang="0">
                <a:pos x="33" y="112"/>
              </a:cxn>
              <a:cxn ang="0">
                <a:pos x="33" y="304"/>
              </a:cxn>
              <a:cxn ang="0">
                <a:pos x="225" y="352"/>
              </a:cxn>
              <a:cxn ang="0">
                <a:pos x="417" y="256"/>
              </a:cxn>
              <a:cxn ang="0">
                <a:pos x="465" y="112"/>
              </a:cxn>
              <a:cxn ang="0">
                <a:pos x="369" y="16"/>
              </a:cxn>
              <a:cxn ang="0">
                <a:pos x="225" y="16"/>
              </a:cxn>
            </a:cxnLst>
            <a:rect l="0" t="0" r="r" b="b"/>
            <a:pathLst>
              <a:path w="472" h="359">
                <a:moveTo>
                  <a:pt x="225" y="16"/>
                </a:moveTo>
                <a:cubicBezTo>
                  <a:pt x="169" y="31"/>
                  <a:pt x="65" y="63"/>
                  <a:pt x="33" y="112"/>
                </a:cubicBezTo>
                <a:cubicBezTo>
                  <a:pt x="0" y="160"/>
                  <a:pt x="1" y="264"/>
                  <a:pt x="33" y="304"/>
                </a:cubicBezTo>
                <a:cubicBezTo>
                  <a:pt x="65" y="344"/>
                  <a:pt x="161" y="359"/>
                  <a:pt x="225" y="352"/>
                </a:cubicBezTo>
                <a:cubicBezTo>
                  <a:pt x="288" y="344"/>
                  <a:pt x="377" y="296"/>
                  <a:pt x="417" y="256"/>
                </a:cubicBezTo>
                <a:cubicBezTo>
                  <a:pt x="457" y="216"/>
                  <a:pt x="472" y="151"/>
                  <a:pt x="465" y="112"/>
                </a:cubicBezTo>
                <a:cubicBezTo>
                  <a:pt x="457" y="72"/>
                  <a:pt x="401" y="32"/>
                  <a:pt x="369" y="16"/>
                </a:cubicBezTo>
                <a:cubicBezTo>
                  <a:pt x="337" y="0"/>
                  <a:pt x="280" y="0"/>
                  <a:pt x="225" y="16"/>
                </a:cubicBezTo>
                <a:close/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Freeform 18"/>
          <p:cNvSpPr>
            <a:spLocks/>
          </p:cNvSpPr>
          <p:nvPr/>
        </p:nvSpPr>
        <p:spPr bwMode="auto">
          <a:xfrm>
            <a:off x="1905000" y="3429000"/>
            <a:ext cx="749300" cy="569913"/>
          </a:xfrm>
          <a:custGeom>
            <a:avLst/>
            <a:gdLst/>
            <a:ahLst/>
            <a:cxnLst>
              <a:cxn ang="0">
                <a:pos x="225" y="16"/>
              </a:cxn>
              <a:cxn ang="0">
                <a:pos x="33" y="112"/>
              </a:cxn>
              <a:cxn ang="0">
                <a:pos x="33" y="304"/>
              </a:cxn>
              <a:cxn ang="0">
                <a:pos x="225" y="352"/>
              </a:cxn>
              <a:cxn ang="0">
                <a:pos x="417" y="256"/>
              </a:cxn>
              <a:cxn ang="0">
                <a:pos x="465" y="112"/>
              </a:cxn>
              <a:cxn ang="0">
                <a:pos x="369" y="16"/>
              </a:cxn>
              <a:cxn ang="0">
                <a:pos x="225" y="16"/>
              </a:cxn>
            </a:cxnLst>
            <a:rect l="0" t="0" r="r" b="b"/>
            <a:pathLst>
              <a:path w="472" h="359">
                <a:moveTo>
                  <a:pt x="225" y="16"/>
                </a:moveTo>
                <a:cubicBezTo>
                  <a:pt x="169" y="31"/>
                  <a:pt x="65" y="63"/>
                  <a:pt x="33" y="112"/>
                </a:cubicBezTo>
                <a:cubicBezTo>
                  <a:pt x="0" y="160"/>
                  <a:pt x="1" y="264"/>
                  <a:pt x="33" y="304"/>
                </a:cubicBezTo>
                <a:cubicBezTo>
                  <a:pt x="65" y="344"/>
                  <a:pt x="161" y="359"/>
                  <a:pt x="225" y="352"/>
                </a:cubicBezTo>
                <a:cubicBezTo>
                  <a:pt x="288" y="344"/>
                  <a:pt x="377" y="296"/>
                  <a:pt x="417" y="256"/>
                </a:cubicBezTo>
                <a:cubicBezTo>
                  <a:pt x="457" y="216"/>
                  <a:pt x="472" y="151"/>
                  <a:pt x="465" y="112"/>
                </a:cubicBezTo>
                <a:cubicBezTo>
                  <a:pt x="457" y="72"/>
                  <a:pt x="401" y="32"/>
                  <a:pt x="369" y="16"/>
                </a:cubicBezTo>
                <a:cubicBezTo>
                  <a:pt x="337" y="0"/>
                  <a:pt x="280" y="0"/>
                  <a:pt x="225" y="16"/>
                </a:cubicBezTo>
                <a:close/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Freeform 19"/>
          <p:cNvSpPr>
            <a:spLocks/>
          </p:cNvSpPr>
          <p:nvPr/>
        </p:nvSpPr>
        <p:spPr bwMode="auto">
          <a:xfrm>
            <a:off x="1143000" y="4648200"/>
            <a:ext cx="749300" cy="569913"/>
          </a:xfrm>
          <a:custGeom>
            <a:avLst/>
            <a:gdLst/>
            <a:ahLst/>
            <a:cxnLst>
              <a:cxn ang="0">
                <a:pos x="225" y="16"/>
              </a:cxn>
              <a:cxn ang="0">
                <a:pos x="33" y="112"/>
              </a:cxn>
              <a:cxn ang="0">
                <a:pos x="33" y="304"/>
              </a:cxn>
              <a:cxn ang="0">
                <a:pos x="225" y="352"/>
              </a:cxn>
              <a:cxn ang="0">
                <a:pos x="417" y="256"/>
              </a:cxn>
              <a:cxn ang="0">
                <a:pos x="465" y="112"/>
              </a:cxn>
              <a:cxn ang="0">
                <a:pos x="369" y="16"/>
              </a:cxn>
              <a:cxn ang="0">
                <a:pos x="225" y="16"/>
              </a:cxn>
            </a:cxnLst>
            <a:rect l="0" t="0" r="r" b="b"/>
            <a:pathLst>
              <a:path w="472" h="359">
                <a:moveTo>
                  <a:pt x="225" y="16"/>
                </a:moveTo>
                <a:cubicBezTo>
                  <a:pt x="169" y="31"/>
                  <a:pt x="65" y="63"/>
                  <a:pt x="33" y="112"/>
                </a:cubicBezTo>
                <a:cubicBezTo>
                  <a:pt x="0" y="160"/>
                  <a:pt x="1" y="264"/>
                  <a:pt x="33" y="304"/>
                </a:cubicBezTo>
                <a:cubicBezTo>
                  <a:pt x="65" y="344"/>
                  <a:pt x="161" y="359"/>
                  <a:pt x="225" y="352"/>
                </a:cubicBezTo>
                <a:cubicBezTo>
                  <a:pt x="288" y="344"/>
                  <a:pt x="377" y="296"/>
                  <a:pt x="417" y="256"/>
                </a:cubicBezTo>
                <a:cubicBezTo>
                  <a:pt x="457" y="216"/>
                  <a:pt x="472" y="151"/>
                  <a:pt x="465" y="112"/>
                </a:cubicBezTo>
                <a:cubicBezTo>
                  <a:pt x="457" y="72"/>
                  <a:pt x="401" y="32"/>
                  <a:pt x="369" y="16"/>
                </a:cubicBezTo>
                <a:cubicBezTo>
                  <a:pt x="337" y="0"/>
                  <a:pt x="280" y="0"/>
                  <a:pt x="225" y="16"/>
                </a:cubicBezTo>
                <a:close/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creeching Brake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 autoUpdateAnimBg="0"/>
      <p:bldP spid="19466" grpId="0" animBg="1"/>
      <p:bldP spid="19467" grpId="0" autoUpdateAnimBg="0"/>
      <p:bldP spid="19468" grpId="0" build="p" autoUpdateAnimBg="0"/>
      <p:bldP spid="19469" grpId="0" build="p" autoUpdateAnimBg="0"/>
      <p:bldP spid="19471" grpId="0" autoUpdateAnimBg="0"/>
      <p:bldP spid="19473" grpId="0" animBg="1"/>
      <p:bldP spid="19474" grpId="0" animBg="1"/>
      <p:bldP spid="194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altLang="en-US" b="1"/>
              <a:t>Avoiding Run-on Sentences</a:t>
            </a:r>
            <a:endParaRPr lang="en-US" altLang="en-US"/>
          </a:p>
        </p:txBody>
      </p:sp>
      <p:sp>
        <p:nvSpPr>
          <p:cNvPr id="23555" name="WordArt 3"/>
          <p:cNvSpPr>
            <a:spLocks noChangeArrowheads="1" noChangeShapeType="1" noTextEdit="1"/>
          </p:cNvSpPr>
          <p:nvPr/>
        </p:nvSpPr>
        <p:spPr bwMode="auto">
          <a:xfrm>
            <a:off x="914400" y="1295400"/>
            <a:ext cx="6858000" cy="109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96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Freeing Trapped Run-ons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33400" y="2514600"/>
            <a:ext cx="74676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120264"/>
                </a:solidFill>
                <a:latin typeface="Times"/>
              </a:rPr>
              <a:t>1.</a:t>
            </a:r>
            <a:r>
              <a:rPr lang="en-US" altLang="en-US" b="1">
                <a:latin typeface="Times"/>
              </a:rPr>
              <a:t> </a:t>
            </a:r>
            <a:r>
              <a:rPr lang="en-US" altLang="en-US">
                <a:solidFill>
                  <a:srgbClr val="0000FF"/>
                </a:solidFill>
              </a:rPr>
              <a:t>The President’s popularity has plummeted</a:t>
            </a:r>
            <a:r>
              <a:rPr lang="en-US" altLang="en-US" sz="2800" b="1">
                <a:solidFill>
                  <a:srgbClr val="FF0000"/>
                </a:solidFill>
              </a:rPr>
              <a:t>, and </a:t>
            </a:r>
            <a:r>
              <a:rPr lang="en-US" altLang="en-US">
                <a:solidFill>
                  <a:srgbClr val="0000FF"/>
                </a:solidFill>
              </a:rPr>
              <a:t>she</a:t>
            </a:r>
            <a:r>
              <a:rPr lang="en-US" altLang="en-US" sz="2800" b="1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rgbClr val="0000FF"/>
                </a:solidFill>
              </a:rPr>
              <a:t>apparently underestimated the opposition.</a:t>
            </a:r>
            <a:endParaRPr lang="en-US" altLang="en-US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33400" y="3581400"/>
            <a:ext cx="76200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120264"/>
                </a:solidFill>
                <a:latin typeface="Times"/>
              </a:rPr>
              <a:t>2.</a:t>
            </a:r>
            <a:r>
              <a:rPr lang="en-US" altLang="en-US" b="1">
                <a:latin typeface="Times"/>
              </a:rPr>
              <a:t> 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You will be responsible for this material on the final exam</a:t>
            </a:r>
            <a:r>
              <a:rPr lang="en-US" altLang="en-US" sz="2800" b="1">
                <a:solidFill>
                  <a:srgbClr val="FF0000"/>
                </a:solidFill>
                <a:latin typeface="Times"/>
              </a:rPr>
              <a:t>. Study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 it thoroughly now.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609600" y="4648200"/>
            <a:ext cx="7696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120264"/>
                </a:solidFill>
                <a:latin typeface="Times"/>
              </a:rPr>
              <a:t>3.</a:t>
            </a:r>
            <a:r>
              <a:rPr lang="en-US" altLang="en-US" b="1">
                <a:latin typeface="Times"/>
              </a:rPr>
              <a:t> 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Many people think protectionism can halt rising prices</a:t>
            </a:r>
            <a:r>
              <a:rPr lang="en-US" altLang="en-US" sz="2800" b="1">
                <a:solidFill>
                  <a:srgbClr val="FF0000"/>
                </a:solidFill>
                <a:latin typeface="Times"/>
              </a:rPr>
              <a:t>; however,</a:t>
            </a:r>
            <a:r>
              <a:rPr lang="en-US" altLang="en-US">
                <a:solidFill>
                  <a:srgbClr val="0000FF"/>
                </a:solidFill>
                <a:latin typeface="Times"/>
              </a:rPr>
              <a:t> the opposite is actually true.</a:t>
            </a:r>
            <a:endParaRPr lang="en-US" altLang="en-US">
              <a:latin typeface="Times"/>
            </a:endParaRPr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7010400" y="3124200"/>
          <a:ext cx="1841500" cy="2133600"/>
        </p:xfrm>
        <a:graphic>
          <a:graphicData uri="http://schemas.openxmlformats.org/presentationml/2006/ole">
            <p:oleObj spid="_x0000_s23563" r:id="rId5" imgW="4229100" imgH="3962400" progId="">
              <p:embed/>
            </p:oleObj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creeching Brake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 autoUpdateAnimBg="0"/>
      <p:bldP spid="23555" grpId="0" animBg="1"/>
      <p:bldP spid="23557" grpId="0" build="p" autoUpdateAnimBg="0"/>
      <p:bldP spid="23558" grpId="0" build="p" autoUpdateAnimBg="0"/>
      <p:bldP spid="2355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altLang="en-US" b="1"/>
              <a:t>Avoiding Run-on Sentences</a:t>
            </a:r>
            <a:endParaRPr lang="en-US" altLang="en-US"/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447800" y="1981200"/>
            <a:ext cx="6477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"/>
              </a:rPr>
              <a:t>Now you’ll never again write a run-on sentence!</a:t>
            </a:r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3657600" y="1905000"/>
          <a:ext cx="3898900" cy="3962400"/>
        </p:xfrm>
        <a:graphic>
          <a:graphicData uri="http://schemas.openxmlformats.org/presentationml/2006/ole">
            <p:oleObj spid="_x0000_s22540" r:id="rId4" imgW="3898900" imgH="3962400" progId="">
              <p:embed/>
            </p:oleObj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pi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utoUpdateAnimBg="0"/>
      <p:bldP spid="22539" grpId="0" autoUpdateAnimBg="0"/>
    </p:bldLst>
  </p:timing>
</p:sld>
</file>

<file path=ppt/theme/theme1.xml><?xml version="1.0" encoding="utf-8"?>
<a:theme xmlns:a="http://schemas.openxmlformats.org/drawingml/2006/main" name="Serene">
  <a:themeElements>
    <a:clrScheme name="Serene 1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E1B7B7"/>
      </a:accent1>
      <a:accent2>
        <a:srgbClr val="B3E1B3"/>
      </a:accent2>
      <a:accent3>
        <a:srgbClr val="D1DBD1"/>
      </a:accent3>
      <a:accent4>
        <a:srgbClr val="2A2A2A"/>
      </a:accent4>
      <a:accent5>
        <a:srgbClr val="EED8D8"/>
      </a:accent5>
      <a:accent6>
        <a:srgbClr val="A2CCA2"/>
      </a:accent6>
      <a:hlink>
        <a:srgbClr val="4282A6"/>
      </a:hlink>
      <a:folHlink>
        <a:srgbClr val="DD6BCA"/>
      </a:folHlink>
    </a:clrScheme>
    <a:fontScheme name="Sere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4282A6"/>
        </a:hlink>
        <a:folHlink>
          <a:srgbClr val="DD6B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3A7392"/>
        </a:hlink>
        <a:folHlink>
          <a:srgbClr val="EB69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8C8CE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0E0E3"/>
        </a:accent5>
        <a:accent6>
          <a:srgbClr val="737373"/>
        </a:accent6>
        <a:hlink>
          <a:srgbClr val="838383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CD's HD:Applications:Microsoft Office:Templates:Presentation Designs:Serene</Template>
  <TotalTime>2388</TotalTime>
  <Words>657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Serene</vt:lpstr>
      <vt:lpstr>Clip</vt:lpstr>
      <vt:lpstr>Slide 1</vt:lpstr>
      <vt:lpstr>Avoiding Run-on Sentences</vt:lpstr>
      <vt:lpstr>Avoiding Run-on Sentences</vt:lpstr>
      <vt:lpstr>Avoiding Run-on Sentences</vt:lpstr>
      <vt:lpstr>Avoiding Run-on Sentences</vt:lpstr>
      <vt:lpstr>Who remembers the acronym for coordinating conjunctions?</vt:lpstr>
      <vt:lpstr>Avoiding Run-on Sentences</vt:lpstr>
      <vt:lpstr>Avoiding Run-on Sentences</vt:lpstr>
      <vt:lpstr>Avoiding Run-on Sentences</vt:lpstr>
      <vt:lpstr>Slide 10</vt:lpstr>
      <vt:lpstr>Examples </vt:lpstr>
      <vt:lpstr>Comma splice! Yuck!</vt:lpstr>
      <vt:lpstr>Example</vt:lpstr>
      <vt:lpstr>Run-on! YUCK!</vt:lpstr>
      <vt:lpstr>Exit slip response:</vt:lpstr>
    </vt:vector>
  </TitlesOfParts>
  <Company>bmb, ohsu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Avoiding Run-on Sentences</dc:title>
  <dc:creator>Charles Darling</dc:creator>
  <cp:lastModifiedBy>duser</cp:lastModifiedBy>
  <cp:revision>34</cp:revision>
  <dcterms:created xsi:type="dcterms:W3CDTF">1999-10-10T11:30:25Z</dcterms:created>
  <dcterms:modified xsi:type="dcterms:W3CDTF">2011-10-12T12:29:20Z</dcterms:modified>
</cp:coreProperties>
</file>